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Cabin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Helvetica Neue Light"/>
      <p:regular r:id="rId60"/>
      <p:bold r:id="rId61"/>
      <p:italic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Cabin-regular.fntdata"/><Relationship Id="rId47" Type="http://schemas.openxmlformats.org/officeDocument/2006/relationships/slide" Target="slides/slide41.xml"/><Relationship Id="rId49" Type="http://schemas.openxmlformats.org/officeDocument/2006/relationships/font" Target="fonts/Cabin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italic.fntdata"/><Relationship Id="rId61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64" Type="http://schemas.openxmlformats.org/officeDocument/2006/relationships/font" Target="fonts/OpenSans-regular.fntdata"/><Relationship Id="rId63" Type="http://schemas.openxmlformats.org/officeDocument/2006/relationships/font" Target="fonts/HelveticaNeueLight-boldItalic.fntdata"/><Relationship Id="rId22" Type="http://schemas.openxmlformats.org/officeDocument/2006/relationships/slide" Target="slides/slide16.xml"/><Relationship Id="rId66" Type="http://schemas.openxmlformats.org/officeDocument/2006/relationships/font" Target="fonts/OpenSans-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OpenSans-boldItalic.fntdata"/><Relationship Id="rId60" Type="http://schemas.openxmlformats.org/officeDocument/2006/relationships/font" Target="fonts/HelveticaNeue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abin-boldItalic.fntdata"/><Relationship Id="rId50" Type="http://schemas.openxmlformats.org/officeDocument/2006/relationships/font" Target="fonts/Cabin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7b388db7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7b388db7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 with thesis statements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9e186b797_2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9e186b797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9e186b797_2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9e186b797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9e186b797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c9e186b797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9e186b797_2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c9e186b797_2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9e186b797_2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c9e186b797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a3b8460e8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ca3b8460e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9e186b797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9e186b797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9e186b797_2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c9e186b797_2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9e186b797_2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c9e186b797_2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9e186b797_2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c9e186b797_2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tabel larger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9e186b797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9e186b79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Re-formulate the opening slide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9e186b797_2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9e186b797_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9e186b797_2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c9e186b797_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9e186b797_2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c9e186b797_2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c9e186b797_2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c9e186b797_2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9e186b797_2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c9e186b797_2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9e186b797_2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9e186b797_2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c9e186b797_2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c9e186b797_2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c9e186b797_2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c9e186b797_2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c9e186b797_2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c9e186b797_2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c9e186b797_2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c9e186b797_2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9e186b79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9e186b79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c9e186b797_2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c9e186b797_2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9e186b797_2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9e186b797_2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c9e186b797_2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c9e186b797_2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9e186b797_2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c9e186b797_2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c9e186b797_2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c9e186b797_2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9e186b797_2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9e186b797_2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c9e186b797_2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c9e186b797_2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a3b8460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a3b846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a57b311b2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a57b311b2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compress TILES 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more connecting privacy-&gt;trust 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50a5179e3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50a5179e3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9e186b797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9e186b797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c9e186b79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c9e186b79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c9e186b797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c9e186b797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9e186b797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9e186b797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9e186b797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9e186b797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9e186b797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9e186b797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9e186b79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c9e186b79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9e186b797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9e186b797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" y="800100"/>
            <a:ext cx="82296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 rot="5400000">
            <a:off x="2674650" y="-1417350"/>
            <a:ext cx="37947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36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36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36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36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36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36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36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36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 b="1">
                <a:solidFill>
                  <a:schemeClr val="dk1"/>
                </a:solidFill>
              </a:defRPr>
            </a:lvl1pPr>
            <a:lvl2pPr lvl="1" rtl="0">
              <a:buNone/>
              <a:defRPr b="1">
                <a:solidFill>
                  <a:schemeClr val="dk1"/>
                </a:solidFill>
              </a:defRPr>
            </a:lvl2pPr>
            <a:lvl3pPr lvl="2" rtl="0">
              <a:buNone/>
              <a:defRPr b="1">
                <a:solidFill>
                  <a:schemeClr val="dk1"/>
                </a:solidFill>
              </a:defRPr>
            </a:lvl3pPr>
            <a:lvl4pPr lvl="3" rtl="0">
              <a:buNone/>
              <a:defRPr b="1">
                <a:solidFill>
                  <a:schemeClr val="dk1"/>
                </a:solidFill>
              </a:defRPr>
            </a:lvl4pPr>
            <a:lvl5pPr lvl="4" rtl="0">
              <a:buNone/>
              <a:defRPr b="1">
                <a:solidFill>
                  <a:schemeClr val="dk1"/>
                </a:solidFill>
              </a:defRPr>
            </a:lvl5pPr>
            <a:lvl6pPr lvl="5" rtl="0">
              <a:buNone/>
              <a:defRPr b="1">
                <a:solidFill>
                  <a:schemeClr val="dk1"/>
                </a:solidFill>
              </a:defRPr>
            </a:lvl6pPr>
            <a:lvl7pPr lvl="6" rtl="0">
              <a:buNone/>
              <a:defRPr b="1">
                <a:solidFill>
                  <a:schemeClr val="dk1"/>
                </a:solidFill>
              </a:defRPr>
            </a:lvl7pPr>
            <a:lvl8pPr lvl="7" rtl="0">
              <a:buNone/>
              <a:defRPr b="1">
                <a:solidFill>
                  <a:schemeClr val="dk1"/>
                </a:solidFill>
              </a:defRPr>
            </a:lvl8pPr>
            <a:lvl9pPr lvl="8" rtl="0">
              <a:buNone/>
              <a:defRPr b="1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 3">
  <p:cSld name="Title, Bullets &amp; Photo 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>
            <p:ph idx="2" type="pic"/>
          </p:nvPr>
        </p:nvSpPr>
        <p:spPr>
          <a:xfrm>
            <a:off x="633434" y="2396919"/>
            <a:ext cx="23310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5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Google Shape;128;p25"/>
          <p:cNvSpPr/>
          <p:nvPr>
            <p:ph idx="3" type="pic"/>
          </p:nvPr>
        </p:nvSpPr>
        <p:spPr>
          <a:xfrm>
            <a:off x="3403274" y="2396919"/>
            <a:ext cx="23310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5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Google Shape;129;p25"/>
          <p:cNvSpPr/>
          <p:nvPr>
            <p:ph idx="4" type="pic"/>
          </p:nvPr>
        </p:nvSpPr>
        <p:spPr>
          <a:xfrm>
            <a:off x="6173661" y="2395169"/>
            <a:ext cx="23310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5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400"/>
              <a:buFont typeface="Helvetica Neue Light"/>
              <a:buChar char="•"/>
              <a:defRPr b="0" i="0" sz="1500" u="none" cap="none" strike="noStrike">
                <a:solidFill>
                  <a:srgbClr val="39332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3200"/>
              <a:buFont typeface="Helvetica Neue"/>
              <a:buChar char="•"/>
              <a:defRPr b="0" i="0" sz="1900" u="none" cap="none" strike="noStrike">
                <a:solidFill>
                  <a:srgbClr val="39332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172529" y="523875"/>
            <a:ext cx="87990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413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200"/>
              <a:buChar char="–"/>
              <a:defRPr/>
            </a:lvl2pPr>
            <a:lvl3pPr indent="-2413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200"/>
              <a:buChar char="•"/>
              <a:defRPr/>
            </a:lvl3pPr>
            <a:lvl4pPr indent="-2413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200"/>
              <a:buChar char="–"/>
              <a:defRPr/>
            </a:lvl4pPr>
            <a:lvl5pPr indent="-2413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200"/>
              <a:buChar char="»"/>
              <a:defRPr/>
            </a:lvl5pPr>
            <a:lvl6pPr indent="-304800" lvl="5" marL="2743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type="title"/>
          </p:nvPr>
        </p:nvSpPr>
        <p:spPr>
          <a:xfrm>
            <a:off x="152400" y="100013"/>
            <a:ext cx="8839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328"/>
              </a:buClr>
              <a:buSzPts val="2700"/>
              <a:buFont typeface="Helvetica Neue Light"/>
              <a:buChar char="●"/>
              <a:defRPr sz="2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328"/>
              </a:buClr>
              <a:buSzPts val="7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328"/>
              </a:buClr>
              <a:buSzPts val="7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328"/>
              </a:buClr>
              <a:buSzPts val="7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328"/>
              </a:buClr>
              <a:buSzPts val="7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328"/>
              </a:buClr>
              <a:buSzPts val="7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328"/>
              </a:buClr>
              <a:buSzPts val="7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328"/>
              </a:buClr>
              <a:buSzPts val="7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328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5" type="body"/>
          </p:nvPr>
        </p:nvSpPr>
        <p:spPr>
          <a:xfrm>
            <a:off x="474135" y="795338"/>
            <a:ext cx="8195700" cy="16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500"/>
              <a:buFont typeface="Helvetica Neue Light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413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200"/>
              <a:buChar char="•"/>
              <a:defRPr/>
            </a:lvl2pPr>
            <a:lvl3pPr indent="-2413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200"/>
              <a:buChar char="•"/>
              <a:defRPr/>
            </a:lvl3pPr>
            <a:lvl4pPr indent="-2413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200"/>
              <a:buChar char="•"/>
              <a:defRPr/>
            </a:lvl4pPr>
            <a:lvl5pPr indent="-2413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3328"/>
              </a:buClr>
              <a:buSzPts val="200"/>
              <a:buChar char="•"/>
              <a:defRPr/>
            </a:lvl5pPr>
            <a:lvl6pPr indent="-304800" lvl="5" marL="2743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1200"/>
              <a:buChar char="•"/>
              <a:defRPr/>
            </a:lvl6pPr>
            <a:lvl7pPr indent="-304800" lvl="6" marL="32004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1200"/>
              <a:buChar char="•"/>
              <a:defRPr/>
            </a:lvl7pPr>
            <a:lvl8pPr indent="-304800" lvl="7" marL="36576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1200"/>
              <a:buChar char="•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93328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4457890" y="4876221"/>
            <a:ext cx="2283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uba bullet" showMasterSp="0">
  <p:cSld name="scuba bullet"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125733" y="122604"/>
            <a:ext cx="8864100" cy="4918500"/>
          </a:xfrm>
          <a:prstGeom prst="rect">
            <a:avLst/>
          </a:prstGeom>
          <a:noFill/>
          <a:ln cap="flat" cmpd="sng" w="12700">
            <a:solidFill>
              <a:srgbClr val="99000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125733" y="122605"/>
            <a:ext cx="8864100" cy="476100"/>
          </a:xfrm>
          <a:prstGeom prst="rect">
            <a:avLst/>
          </a:prstGeom>
          <a:noFill/>
          <a:ln cap="flat" cmpd="sng" w="12700">
            <a:solidFill>
              <a:srgbClr val="99000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ormal_Viterbi_CardOnTrans.eps" id="137" name="Google Shape;1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8988"/>
            <a:ext cx="1663542" cy="58285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195950" y="651844"/>
            <a:ext cx="87270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✦"/>
              <a:defRPr b="0" i="0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➢"/>
              <a:defRPr b="0" i="0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2" type="body"/>
          </p:nvPr>
        </p:nvSpPr>
        <p:spPr>
          <a:xfrm>
            <a:off x="2041700" y="116588"/>
            <a:ext cx="4647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None/>
              <a:defRPr b="1" i="0" sz="2400" u="none" cap="none" strike="noStrike">
                <a:solidFill>
                  <a:srgbClr val="990000"/>
                </a:solidFill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»"/>
              <a:defRPr i="0" sz="2000" u="none" cap="none" strike="noStrike">
                <a:solidFill>
                  <a:srgbClr val="000000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»"/>
              <a:defRPr i="0" sz="2000" u="none" cap="none" strike="noStrike">
                <a:solidFill>
                  <a:srgbClr val="000000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»"/>
              <a:defRPr i="0" sz="2000" u="none" cap="none" strike="noStrike">
                <a:solidFill>
                  <a:srgbClr val="000000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»"/>
              <a:defRPr i="0" sz="2000" u="none" cap="none" strike="noStrike">
                <a:solidFill>
                  <a:srgbClr val="000000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i="0" sz="2000" u="none" cap="none" strike="noStrike">
                <a:solidFill>
                  <a:srgbClr val="000000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i="0" sz="2000" u="none" cap="none" strike="noStrike">
                <a:solidFill>
                  <a:srgbClr val="000000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i="0" sz="2000" u="none" cap="none" strike="noStrike">
                <a:solidFill>
                  <a:srgbClr val="000000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i="0" sz="2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65532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250" y="46163"/>
            <a:ext cx="948543" cy="620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ctrTitle"/>
          </p:nvPr>
        </p:nvSpPr>
        <p:spPr>
          <a:xfrm>
            <a:off x="685800" y="1379153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1371600" y="297180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rgbClr val="B20F10"/>
              </a:buClr>
              <a:buSzPts val="1400"/>
              <a:buFont typeface="Arial"/>
              <a:buNone/>
              <a:defRPr/>
            </a:lvl1pPr>
            <a:lvl2pPr indent="0" lvl="1" marL="4572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indent="0" lvl="2" marL="914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indent="0" lvl="3" marL="1371600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indent="0" lvl="4" marL="1828800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ctrTitle"/>
          </p:nvPr>
        </p:nvSpPr>
        <p:spPr>
          <a:xfrm>
            <a:off x="685800" y="1379153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1" type="subTitle"/>
          </p:nvPr>
        </p:nvSpPr>
        <p:spPr>
          <a:xfrm>
            <a:off x="1371600" y="297180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rgbClr val="B20F10"/>
              </a:buClr>
              <a:buSzPts val="1400"/>
              <a:buFont typeface="Arial"/>
              <a:buNone/>
              <a:defRPr/>
            </a:lvl1pPr>
            <a:lvl2pPr indent="0" lvl="1" marL="4572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indent="0" lvl="2" marL="914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indent="0" lvl="3" marL="1371600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indent="0" lvl="4" marL="1828800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57200" y="800100"/>
            <a:ext cx="82296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0" y="0"/>
            <a:ext cx="9144000" cy="709800"/>
          </a:xfrm>
          <a:prstGeom prst="rect">
            <a:avLst/>
          </a:prstGeom>
          <a:solidFill>
            <a:srgbClr val="FFC302"/>
          </a:solidFill>
          <a:ln cap="flat" cmpd="sng" w="9525">
            <a:solidFill>
              <a:srgbClr val="4A7EB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9850" y="0"/>
            <a:ext cx="1454100" cy="7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89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200" y="800100"/>
            <a:ext cx="82296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»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cmonogram.png"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46434"/>
            <a:ext cx="1143000" cy="5631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0" y="0"/>
            <a:ext cx="9144000" cy="709500"/>
          </a:xfrm>
          <a:prstGeom prst="rect">
            <a:avLst/>
          </a:prstGeom>
          <a:solidFill>
            <a:srgbClr val="FFC302"/>
          </a:solidFill>
          <a:ln cap="flat" cmpd="sng" w="9525">
            <a:solidFill>
              <a:srgbClr val="4A7EB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89850" y="0"/>
            <a:ext cx="1454100" cy="7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cmonogram.png" id="151" name="Google Shape;15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46434"/>
            <a:ext cx="1143000" cy="5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0" y="1371600"/>
            <a:ext cx="9144000" cy="1109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73819"/>
            <a:ext cx="1371600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8500" y="3620690"/>
            <a:ext cx="2095500" cy="152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cmonogram.png" id="156" name="Google Shape;15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612" y="109538"/>
            <a:ext cx="1170000" cy="5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457200" y="800100"/>
            <a:ext cx="822960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5"/>
    <p:sldLayoutId id="214748367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hyperlink" Target="https://huggingface.co/blog/falcon#the-falcon-model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ctrTitle"/>
          </p:nvPr>
        </p:nvSpPr>
        <p:spPr>
          <a:xfrm>
            <a:off x="685800" y="1379153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Foundation Model Assisted Automatic Speech Emotion Recognition: Transcribing, Annotating, and Augmenting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31"/>
          <p:cNvSpPr txBox="1"/>
          <p:nvPr>
            <p:ph idx="1" type="subTitle"/>
          </p:nvPr>
        </p:nvSpPr>
        <p:spPr>
          <a:xfrm>
            <a:off x="685800" y="2539475"/>
            <a:ext cx="79212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Signal Analysis and Interp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retation Laboratory (SAIL)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Tiantian Feng, Shrikanth Narayanan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1" lang="en">
                <a:solidFill>
                  <a:schemeClr val="dk1"/>
                </a:solidFill>
              </a:rPr>
              <a:t>‹#›</a:t>
            </a:fld>
            <a:endParaRPr b="1">
              <a:solidFill>
                <a:schemeClr val="dk1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357" y="4440835"/>
            <a:ext cx="1312656" cy="39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988" y="4349925"/>
            <a:ext cx="1734042" cy="5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4456746" y="4349925"/>
            <a:ext cx="521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+</a:t>
            </a:r>
            <a:endParaRPr b="1"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0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3rd</a:t>
            </a:r>
            <a:r>
              <a:rPr lang="en" sz="2200">
                <a:solidFill>
                  <a:schemeClr val="dk1"/>
                </a:solidFill>
              </a:rPr>
              <a:t> Research Question - Augmenting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46375"/>
            <a:ext cx="5131075" cy="78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713" y="1561750"/>
            <a:ext cx="652500" cy="6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/>
        </p:nvSpPr>
        <p:spPr>
          <a:xfrm>
            <a:off x="2481875" y="1047175"/>
            <a:ext cx="201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Unlabeled Dataset</a:t>
            </a:r>
            <a:endParaRPr b="1" sz="1500">
              <a:solidFill>
                <a:srgbClr val="000000"/>
              </a:solidFill>
            </a:endParaRPr>
          </a:p>
        </p:txBody>
      </p:sp>
      <p:cxnSp>
        <p:nvCxnSpPr>
          <p:cNvPr id="324" name="Google Shape;324;p40"/>
          <p:cNvCxnSpPr/>
          <p:nvPr/>
        </p:nvCxnSpPr>
        <p:spPr>
          <a:xfrm>
            <a:off x="3687925" y="2098625"/>
            <a:ext cx="2180700" cy="43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40"/>
          <p:cNvCxnSpPr/>
          <p:nvPr/>
        </p:nvCxnSpPr>
        <p:spPr>
          <a:xfrm flipH="1">
            <a:off x="735700" y="2088325"/>
            <a:ext cx="257160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6" name="Google Shape;326;p40"/>
          <p:cNvGrpSpPr/>
          <p:nvPr/>
        </p:nvGrpSpPr>
        <p:grpSpPr>
          <a:xfrm>
            <a:off x="474450" y="1047175"/>
            <a:ext cx="8195100" cy="3380200"/>
            <a:chOff x="474450" y="1047175"/>
            <a:chExt cx="8195100" cy="3380200"/>
          </a:xfrm>
        </p:grpSpPr>
        <p:sp>
          <p:nvSpPr>
            <p:cNvPr id="327" name="Google Shape;327;p40"/>
            <p:cNvSpPr txBox="1"/>
            <p:nvPr/>
          </p:nvSpPr>
          <p:spPr>
            <a:xfrm>
              <a:off x="474450" y="3984875"/>
              <a:ext cx="8195100" cy="442500"/>
            </a:xfrm>
            <a:prstGeom prst="rect">
              <a:avLst/>
            </a:prstGeom>
            <a:solidFill>
              <a:srgbClr val="FFF2C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Can foundation models provide annotations to unlabled dataset to augment labeled dataset ?</a:t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328" name="Google Shape;328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52138" y="1602900"/>
              <a:ext cx="652500" cy="6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40"/>
            <p:cNvSpPr txBox="1"/>
            <p:nvPr/>
          </p:nvSpPr>
          <p:spPr>
            <a:xfrm>
              <a:off x="6168050" y="1047175"/>
              <a:ext cx="1820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Labeled Dataset</a:t>
              </a:r>
              <a:endParaRPr b="1" sz="1500">
                <a:solidFill>
                  <a:srgbClr val="000000"/>
                </a:solidFill>
              </a:endParaRPr>
            </a:p>
          </p:txBody>
        </p:sp>
        <p:sp>
          <p:nvSpPr>
            <p:cNvPr id="330" name="Google Shape;330;p40"/>
            <p:cNvSpPr txBox="1"/>
            <p:nvPr/>
          </p:nvSpPr>
          <p:spPr>
            <a:xfrm>
              <a:off x="4798275" y="1391688"/>
              <a:ext cx="1160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Augment</a:t>
              </a:r>
              <a:endParaRPr b="1" sz="1500">
                <a:solidFill>
                  <a:srgbClr val="000000"/>
                </a:solidFill>
              </a:endParaRPr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4535925" y="1725975"/>
              <a:ext cx="1820700" cy="276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1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1st Research Question - Transcribing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513" y="1577750"/>
            <a:ext cx="71267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 txBox="1"/>
          <p:nvPr/>
        </p:nvSpPr>
        <p:spPr>
          <a:xfrm>
            <a:off x="948100" y="1131338"/>
            <a:ext cx="11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Speech</a:t>
            </a:r>
            <a:endParaRPr b="1" sz="1700"/>
          </a:p>
        </p:txBody>
      </p:sp>
      <p:cxnSp>
        <p:nvCxnSpPr>
          <p:cNvPr id="340" name="Google Shape;340;p41"/>
          <p:cNvCxnSpPr>
            <a:stCxn id="341" idx="3"/>
            <a:endCxn id="342" idx="1"/>
          </p:cNvCxnSpPr>
          <p:nvPr/>
        </p:nvCxnSpPr>
        <p:spPr>
          <a:xfrm>
            <a:off x="2170900" y="3077925"/>
            <a:ext cx="68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025" y="2751675"/>
            <a:ext cx="652500" cy="6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/>
        </p:nvSpPr>
        <p:spPr>
          <a:xfrm>
            <a:off x="2379725" y="3404175"/>
            <a:ext cx="160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Transcription</a:t>
            </a:r>
            <a:endParaRPr b="1" sz="1700"/>
          </a:p>
        </p:txBody>
      </p:sp>
      <p:sp>
        <p:nvSpPr>
          <p:cNvPr id="341" name="Google Shape;341;p41"/>
          <p:cNvSpPr/>
          <p:nvPr/>
        </p:nvSpPr>
        <p:spPr>
          <a:xfrm>
            <a:off x="854800" y="2594475"/>
            <a:ext cx="1316100" cy="9669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Speech Foundation Models</a:t>
            </a:r>
            <a:endParaRPr b="1" sz="1500">
              <a:solidFill>
                <a:schemeClr val="dk1"/>
              </a:solidFill>
            </a:endParaRPr>
          </a:p>
        </p:txBody>
      </p:sp>
      <p:cxnSp>
        <p:nvCxnSpPr>
          <p:cNvPr id="344" name="Google Shape;344;p41"/>
          <p:cNvCxnSpPr>
            <a:stCxn id="338" idx="2"/>
            <a:endCxn id="341" idx="0"/>
          </p:cNvCxnSpPr>
          <p:nvPr/>
        </p:nvCxnSpPr>
        <p:spPr>
          <a:xfrm>
            <a:off x="1512850" y="2078150"/>
            <a:ext cx="0" cy="51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41"/>
          <p:cNvSpPr/>
          <p:nvPr/>
        </p:nvSpPr>
        <p:spPr>
          <a:xfrm>
            <a:off x="4124150" y="1344500"/>
            <a:ext cx="1316100" cy="9669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ML System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346" name="Google Shape;346;p41"/>
          <p:cNvCxnSpPr>
            <a:stCxn id="338" idx="3"/>
            <a:endCxn id="345" idx="1"/>
          </p:cNvCxnSpPr>
          <p:nvPr/>
        </p:nvCxnSpPr>
        <p:spPr>
          <a:xfrm>
            <a:off x="1869187" y="1827950"/>
            <a:ext cx="2255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41"/>
          <p:cNvCxnSpPr>
            <a:stCxn id="342" idx="0"/>
            <a:endCxn id="345" idx="1"/>
          </p:cNvCxnSpPr>
          <p:nvPr/>
        </p:nvCxnSpPr>
        <p:spPr>
          <a:xfrm rot="-5400000">
            <a:off x="3191825" y="1819425"/>
            <a:ext cx="923700" cy="9408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8" name="Google Shape;3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461" y="1204336"/>
            <a:ext cx="543780" cy="54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7462" y="1821572"/>
            <a:ext cx="543791" cy="54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4270" y="1444849"/>
            <a:ext cx="543780" cy="543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2425" y="1569486"/>
            <a:ext cx="543787" cy="54380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/>
        </p:nvSpPr>
        <p:spPr>
          <a:xfrm>
            <a:off x="7165206" y="2246618"/>
            <a:ext cx="76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…</a:t>
            </a:r>
            <a:endParaRPr b="1" sz="1300"/>
          </a:p>
        </p:txBody>
      </p:sp>
      <p:sp>
        <p:nvSpPr>
          <p:cNvPr id="353" name="Google Shape;353;p41"/>
          <p:cNvSpPr txBox="1"/>
          <p:nvPr/>
        </p:nvSpPr>
        <p:spPr>
          <a:xfrm>
            <a:off x="6631700" y="2631525"/>
            <a:ext cx="19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Emotion Labels</a:t>
            </a:r>
            <a:endParaRPr b="1" sz="1700"/>
          </a:p>
        </p:txBody>
      </p:sp>
      <p:cxnSp>
        <p:nvCxnSpPr>
          <p:cNvPr id="354" name="Google Shape;354;p41"/>
          <p:cNvCxnSpPr>
            <a:stCxn id="345" idx="3"/>
            <a:endCxn id="351" idx="1"/>
          </p:cNvCxnSpPr>
          <p:nvPr/>
        </p:nvCxnSpPr>
        <p:spPr>
          <a:xfrm>
            <a:off x="5440250" y="1827950"/>
            <a:ext cx="1522200" cy="13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41"/>
          <p:cNvSpPr txBox="1"/>
          <p:nvPr/>
        </p:nvSpPr>
        <p:spPr>
          <a:xfrm>
            <a:off x="653250" y="4120575"/>
            <a:ext cx="7837500" cy="3936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Can transcription from speech foundation models benefit SER?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2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SER Modeling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0" y="804900"/>
            <a:ext cx="8067592" cy="2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3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SER Modeling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240" y="3862600"/>
            <a:ext cx="4065525" cy="7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50" y="804900"/>
            <a:ext cx="7774114" cy="277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4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SER Modeling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77" name="Google Shape;377;p44"/>
          <p:cNvSpPr txBox="1"/>
          <p:nvPr/>
        </p:nvSpPr>
        <p:spPr>
          <a:xfrm>
            <a:off x="653250" y="3869225"/>
            <a:ext cx="7837500" cy="3936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We use RoBERTa as the text model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78" name="Google Shape;378;p44"/>
          <p:cNvSpPr txBox="1"/>
          <p:nvPr/>
        </p:nvSpPr>
        <p:spPr>
          <a:xfrm>
            <a:off x="608700" y="4614850"/>
            <a:ext cx="769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Liu, Yinhan, et al. "Roberta: A robustly optimized bert pretraining approach."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arXiv:1907.11692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(2019).</a:t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0" y="804900"/>
            <a:ext cx="8067592" cy="2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5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SER Modeling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653250" y="3869225"/>
            <a:ext cx="7837500" cy="3936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We use the groundtruth (human) transcription when performing test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608700" y="4614850"/>
            <a:ext cx="769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Liu, Yinhan, et al. "Roberta: A robustly optimized bert pretraining approach."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arXiv:1907.11692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(2019).</a:t>
            </a:r>
            <a:endParaRPr/>
          </a:p>
        </p:txBody>
      </p:sp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0" y="804900"/>
            <a:ext cx="8067592" cy="2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6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SER Datasets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95" name="Google Shape;3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925" y="1386200"/>
            <a:ext cx="5549250" cy="15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 txBox="1"/>
          <p:nvPr/>
        </p:nvSpPr>
        <p:spPr>
          <a:xfrm>
            <a:off x="892200" y="3191700"/>
            <a:ext cx="7124700" cy="3936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We report the performance using UAR (unweighted average recall)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299100" y="4015225"/>
            <a:ext cx="8310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3429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AutoNum type="arabicPeriod"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Busso, Carlos, et al. "IEMOCAP: Interactive emotional dyadic motion capture database."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Language resources and evaluation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 42 (2008): 335-359.</a:t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171450" lvl="0" marL="3429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AutoNum type="arabicPeriod"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Poria, Soujanya, et al. "Meld: A multimodal multi-party dataset for emotion recognition in conversations."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arXiv preprint arXiv:1810.02508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 (2018).</a:t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171450" lvl="0" marL="3429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AutoNum type="arabicPeriod"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Busso, Carlos, et al. "MSP-IMPROV: An acted corpus of dyadic interactions to study emotion perception."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IEEE Trans. on Affective Computing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 8.1 (2016).</a:t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171450" lvl="0" marL="3429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AutoNum type="arabicPeriod"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Lotfian, Reza, and Carlos Busso. "Building naturalistic emotionally balanced speech corpus by retrieving emotional speech from existing podcast recordings."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IEEE Transactions on Affective Computing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 10.4 (2017): 471-483.</a:t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7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Comparisons Between Speech Foundation Models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04" name="Google Shape;4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338" y="1340400"/>
            <a:ext cx="5340424" cy="1912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1009650" y="3690600"/>
            <a:ext cx="7124700" cy="3936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Whisper outperforms MMS in transcribing for SER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6" name="Google Shape;406;p47"/>
          <p:cNvSpPr txBox="1"/>
          <p:nvPr/>
        </p:nvSpPr>
        <p:spPr>
          <a:xfrm>
            <a:off x="3064500" y="847800"/>
            <a:ext cx="278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SER Performance</a:t>
            </a:r>
            <a:endParaRPr b="1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48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Comparisons Between Speech Foundation Models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13" name="Google Shape;413;p48"/>
          <p:cNvSpPr txBox="1"/>
          <p:nvPr/>
        </p:nvSpPr>
        <p:spPr>
          <a:xfrm>
            <a:off x="1219200" y="1254875"/>
            <a:ext cx="6470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WER (word error rate) in transcriptions. Normalized transcripts consider only lowercase and remove punctuation.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414" name="Google Shape;414;p48"/>
          <p:cNvGrpSpPr/>
          <p:nvPr/>
        </p:nvGrpSpPr>
        <p:grpSpPr>
          <a:xfrm>
            <a:off x="1827450" y="2271600"/>
            <a:ext cx="5254200" cy="1728775"/>
            <a:chOff x="1827450" y="2271600"/>
            <a:chExt cx="5254200" cy="1728775"/>
          </a:xfrm>
        </p:grpSpPr>
        <p:sp>
          <p:nvSpPr>
            <p:cNvPr id="415" name="Google Shape;415;p48"/>
            <p:cNvSpPr/>
            <p:nvPr/>
          </p:nvSpPr>
          <p:spPr>
            <a:xfrm>
              <a:off x="3066500" y="2271600"/>
              <a:ext cx="1121400" cy="8952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5142550" y="2271600"/>
              <a:ext cx="1121400" cy="895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7" name="Google Shape;417;p48"/>
            <p:cNvSpPr txBox="1"/>
            <p:nvPr/>
          </p:nvSpPr>
          <p:spPr>
            <a:xfrm>
              <a:off x="1827450" y="3606775"/>
              <a:ext cx="5254200" cy="393600"/>
            </a:xfrm>
            <a:prstGeom prst="rect">
              <a:avLst/>
            </a:prstGeom>
            <a:solidFill>
              <a:srgbClr val="FFF2C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</a:rPr>
                <a:t>Whisper outperforms MMS in transcribing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pic>
        <p:nvPicPr>
          <p:cNvPr id="418" name="Google Shape;418;p4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571900" y="1907375"/>
            <a:ext cx="5765301" cy="14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49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979">
                <a:solidFill>
                  <a:schemeClr val="dk1"/>
                </a:solidFill>
              </a:rPr>
              <a:t>ASR With Speech Foundation Models Benefits SER</a:t>
            </a:r>
            <a:endParaRPr sz="1979">
              <a:solidFill>
                <a:schemeClr val="dk1"/>
              </a:solidFill>
            </a:endParaRPr>
          </a:p>
        </p:txBody>
      </p:sp>
      <p:grpSp>
        <p:nvGrpSpPr>
          <p:cNvPr id="425" name="Google Shape;425;p49"/>
          <p:cNvGrpSpPr/>
          <p:nvPr/>
        </p:nvGrpSpPr>
        <p:grpSpPr>
          <a:xfrm>
            <a:off x="1557750" y="2300925"/>
            <a:ext cx="6034200" cy="1995500"/>
            <a:chOff x="1557750" y="2300925"/>
            <a:chExt cx="6034200" cy="1995500"/>
          </a:xfrm>
        </p:grpSpPr>
        <p:sp>
          <p:nvSpPr>
            <p:cNvPr id="426" name="Google Shape;426;p49"/>
            <p:cNvSpPr/>
            <p:nvPr/>
          </p:nvSpPr>
          <p:spPr>
            <a:xfrm>
              <a:off x="3081150" y="2300925"/>
              <a:ext cx="4510800" cy="3249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49"/>
            <p:cNvSpPr/>
            <p:nvPr/>
          </p:nvSpPr>
          <p:spPr>
            <a:xfrm>
              <a:off x="3081150" y="2863625"/>
              <a:ext cx="4510800" cy="3249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49"/>
            <p:cNvSpPr txBox="1"/>
            <p:nvPr/>
          </p:nvSpPr>
          <p:spPr>
            <a:xfrm>
              <a:off x="1557750" y="3643925"/>
              <a:ext cx="6028500" cy="6525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</a:rPr>
                <a:t>Speech Foundation Models provide transcription that enhances SER performance compared to those without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pic>
        <p:nvPicPr>
          <p:cNvPr id="429" name="Google Shape;429;p49"/>
          <p:cNvPicPr preferRelativeResize="0"/>
          <p:nvPr/>
        </p:nvPicPr>
        <p:blipFill rotWithShape="1">
          <a:blip r:embed="rId3">
            <a:alphaModFix amt="81000"/>
          </a:blip>
          <a:srcRect b="60415" l="0" r="0" t="1566"/>
          <a:stretch/>
        </p:blipFill>
        <p:spPr>
          <a:xfrm>
            <a:off x="1408075" y="1869787"/>
            <a:ext cx="6327848" cy="14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/>
          <p:nvPr/>
        </p:nvSpPr>
        <p:spPr>
          <a:xfrm>
            <a:off x="1702800" y="938250"/>
            <a:ext cx="5503500" cy="1607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2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790">
                <a:solidFill>
                  <a:schemeClr val="dk1"/>
                </a:solidFill>
              </a:rPr>
              <a:t>What are critical challenges to address in modern SER?</a:t>
            </a:r>
            <a:endParaRPr sz="1790">
              <a:solidFill>
                <a:schemeClr val="dk1"/>
              </a:solidFill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3396600" y="3370150"/>
            <a:ext cx="2115900" cy="459300"/>
          </a:xfrm>
          <a:prstGeom prst="roundRect">
            <a:avLst>
              <a:gd fmla="val 4118" name="adj"/>
            </a:avLst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Better Features</a:t>
            </a:r>
            <a:r>
              <a:rPr b="1" lang="en">
                <a:solidFill>
                  <a:schemeClr val="dk1"/>
                </a:solidFill>
              </a:rPr>
              <a:t>?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5989450" y="3370150"/>
            <a:ext cx="2115900" cy="459300"/>
          </a:xfrm>
          <a:prstGeom prst="roundRect">
            <a:avLst>
              <a:gd fmla="val 4118" name="adj"/>
            </a:avLst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Dataset and Annotations?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275" y="3939112"/>
            <a:ext cx="556500" cy="5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>
            <a:off x="991700" y="3370150"/>
            <a:ext cx="2115900" cy="459300"/>
          </a:xfrm>
          <a:prstGeom prst="roundRect">
            <a:avLst>
              <a:gd fmla="val 4118" name="adj"/>
            </a:avLst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Computational Approaches?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5" name="Google Shape;195;p32"/>
          <p:cNvSpPr/>
          <p:nvPr/>
        </p:nvSpPr>
        <p:spPr>
          <a:xfrm rot="-2700000">
            <a:off x="1775374" y="3943063"/>
            <a:ext cx="548573" cy="548573"/>
          </a:xfrm>
          <a:prstGeom prst="mathPlus">
            <a:avLst>
              <a:gd fmla="val 12351" name="adj1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 rot="-2700000">
            <a:off x="4180274" y="3943063"/>
            <a:ext cx="548573" cy="548573"/>
          </a:xfrm>
          <a:prstGeom prst="mathPlus">
            <a:avLst>
              <a:gd fmla="val 12351" name="adj1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911" y="1018721"/>
            <a:ext cx="566709" cy="56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364" y="1665573"/>
            <a:ext cx="566720" cy="56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4567" y="1262268"/>
            <a:ext cx="566709" cy="56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3622" y="1431435"/>
            <a:ext cx="566717" cy="56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3661" y="1614118"/>
            <a:ext cx="604829" cy="42467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1979150" y="1200552"/>
            <a:ext cx="79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Speech</a:t>
            </a:r>
            <a:endParaRPr b="1" sz="1300"/>
          </a:p>
        </p:txBody>
      </p:sp>
      <p:sp>
        <p:nvSpPr>
          <p:cNvPr id="203" name="Google Shape;203;p32"/>
          <p:cNvSpPr txBox="1"/>
          <p:nvPr/>
        </p:nvSpPr>
        <p:spPr>
          <a:xfrm>
            <a:off x="5983816" y="2160456"/>
            <a:ext cx="79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…</a:t>
            </a:r>
            <a:endParaRPr b="1" sz="1300"/>
          </a:p>
        </p:txBody>
      </p:sp>
      <p:sp>
        <p:nvSpPr>
          <p:cNvPr id="204" name="Google Shape;204;p32"/>
          <p:cNvSpPr/>
          <p:nvPr/>
        </p:nvSpPr>
        <p:spPr>
          <a:xfrm>
            <a:off x="3501287" y="1390825"/>
            <a:ext cx="1581300" cy="6480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Computational Approaches</a:t>
            </a:r>
            <a:endParaRPr b="1" sz="1500"/>
          </a:p>
        </p:txBody>
      </p:sp>
      <p:cxnSp>
        <p:nvCxnSpPr>
          <p:cNvPr id="205" name="Google Shape;205;p32"/>
          <p:cNvCxnSpPr>
            <a:endCxn id="204" idx="1"/>
          </p:cNvCxnSpPr>
          <p:nvPr/>
        </p:nvCxnSpPr>
        <p:spPr>
          <a:xfrm>
            <a:off x="2680487" y="1714825"/>
            <a:ext cx="820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32"/>
          <p:cNvCxnSpPr>
            <a:stCxn id="204" idx="3"/>
          </p:cNvCxnSpPr>
          <p:nvPr/>
        </p:nvCxnSpPr>
        <p:spPr>
          <a:xfrm>
            <a:off x="5082587" y="1714825"/>
            <a:ext cx="633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32"/>
          <p:cNvCxnSpPr>
            <a:stCxn id="188" idx="2"/>
            <a:endCxn id="194" idx="0"/>
          </p:cNvCxnSpPr>
          <p:nvPr/>
        </p:nvCxnSpPr>
        <p:spPr>
          <a:xfrm flipH="1">
            <a:off x="2049750" y="2545350"/>
            <a:ext cx="2404800" cy="8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2"/>
          <p:cNvCxnSpPr>
            <a:stCxn id="188" idx="2"/>
            <a:endCxn id="191" idx="0"/>
          </p:cNvCxnSpPr>
          <p:nvPr/>
        </p:nvCxnSpPr>
        <p:spPr>
          <a:xfrm>
            <a:off x="4454550" y="2545350"/>
            <a:ext cx="0" cy="8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2"/>
          <p:cNvCxnSpPr>
            <a:stCxn id="188" idx="2"/>
            <a:endCxn id="192" idx="0"/>
          </p:cNvCxnSpPr>
          <p:nvPr/>
        </p:nvCxnSpPr>
        <p:spPr>
          <a:xfrm>
            <a:off x="4454550" y="2545350"/>
            <a:ext cx="2592900" cy="8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0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ASR Underperforms Human Transcriptions</a:t>
            </a:r>
            <a:endParaRPr sz="2200">
              <a:solidFill>
                <a:schemeClr val="dk1"/>
              </a:solidFill>
            </a:endParaRPr>
          </a:p>
        </p:txBody>
      </p:sp>
      <p:grpSp>
        <p:nvGrpSpPr>
          <p:cNvPr id="436" name="Google Shape;436;p50"/>
          <p:cNvGrpSpPr/>
          <p:nvPr/>
        </p:nvGrpSpPr>
        <p:grpSpPr>
          <a:xfrm>
            <a:off x="1557750" y="2488125"/>
            <a:ext cx="6034200" cy="1808300"/>
            <a:chOff x="1557750" y="2488125"/>
            <a:chExt cx="6034200" cy="1808300"/>
          </a:xfrm>
        </p:grpSpPr>
        <p:sp>
          <p:nvSpPr>
            <p:cNvPr id="437" name="Google Shape;437;p50"/>
            <p:cNvSpPr/>
            <p:nvPr/>
          </p:nvSpPr>
          <p:spPr>
            <a:xfrm>
              <a:off x="3081150" y="2488125"/>
              <a:ext cx="4510800" cy="548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8" name="Google Shape;438;p50"/>
            <p:cNvSpPr txBox="1"/>
            <p:nvPr/>
          </p:nvSpPr>
          <p:spPr>
            <a:xfrm>
              <a:off x="1557750" y="3643925"/>
              <a:ext cx="6028500" cy="652500"/>
            </a:xfrm>
            <a:prstGeom prst="rect">
              <a:avLst/>
            </a:prstGeom>
            <a:solidFill>
              <a:srgbClr val="F4CCC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</a:rPr>
                <a:t>Human transcriptions still </a:t>
              </a:r>
              <a:r>
                <a:rPr b="1" lang="en" sz="1500">
                  <a:solidFill>
                    <a:schemeClr val="dk1"/>
                  </a:solidFill>
                </a:rPr>
                <a:t>yields</a:t>
              </a:r>
              <a:r>
                <a:rPr b="1" lang="en" sz="1500">
                  <a:solidFill>
                    <a:schemeClr val="dk1"/>
                  </a:solidFill>
                </a:rPr>
                <a:t> higher SER performance than those from speech foundation models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pic>
        <p:nvPicPr>
          <p:cNvPr id="439" name="Google Shape;439;p50"/>
          <p:cNvPicPr preferRelativeResize="0"/>
          <p:nvPr/>
        </p:nvPicPr>
        <p:blipFill rotWithShape="1">
          <a:blip r:embed="rId3">
            <a:alphaModFix amt="80000"/>
          </a:blip>
          <a:srcRect b="60415" l="0" r="0" t="1566"/>
          <a:stretch/>
        </p:blipFill>
        <p:spPr>
          <a:xfrm>
            <a:off x="1408075" y="1717387"/>
            <a:ext cx="6327848" cy="14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51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Full Results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 b="0" l="0" r="0" t="1565"/>
          <a:stretch/>
        </p:blipFill>
        <p:spPr>
          <a:xfrm>
            <a:off x="1688187" y="1120350"/>
            <a:ext cx="5767626" cy="331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52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2nd Research Question - Emotion Labeling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53" name="Google Shape;453;p52"/>
          <p:cNvSpPr txBox="1"/>
          <p:nvPr/>
        </p:nvSpPr>
        <p:spPr>
          <a:xfrm>
            <a:off x="653250" y="3647838"/>
            <a:ext cx="7837500" cy="3936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Can language foundation models provide emotion labels from transcriptions?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54" name="Google Shape;4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75" y="1764775"/>
            <a:ext cx="8109049" cy="12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53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2nd Research Question - Emotion Labeling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61" name="Google Shape;4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75" y="1207925"/>
            <a:ext cx="8109049" cy="12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53"/>
          <p:cNvGrpSpPr/>
          <p:nvPr/>
        </p:nvGrpSpPr>
        <p:grpSpPr>
          <a:xfrm>
            <a:off x="573800" y="2573472"/>
            <a:ext cx="7724400" cy="2363878"/>
            <a:chOff x="573800" y="2573472"/>
            <a:chExt cx="7724400" cy="2363878"/>
          </a:xfrm>
        </p:grpSpPr>
        <p:grpSp>
          <p:nvGrpSpPr>
            <p:cNvPr id="463" name="Google Shape;463;p53"/>
            <p:cNvGrpSpPr/>
            <p:nvPr/>
          </p:nvGrpSpPr>
          <p:grpSpPr>
            <a:xfrm>
              <a:off x="2166574" y="2573472"/>
              <a:ext cx="4810860" cy="1595344"/>
              <a:chOff x="5272475" y="2756225"/>
              <a:chExt cx="5546299" cy="1839225"/>
            </a:xfrm>
          </p:grpSpPr>
          <p:pic>
            <p:nvPicPr>
              <p:cNvPr id="464" name="Google Shape;464;p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3278"/>
              <a:stretch/>
            </p:blipFill>
            <p:spPr>
              <a:xfrm>
                <a:off x="5272475" y="3241325"/>
                <a:ext cx="5546299" cy="1354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53"/>
              <p:cNvPicPr preferRelativeResize="0"/>
              <p:nvPr/>
            </p:nvPicPr>
            <p:blipFill rotWithShape="1">
              <a:blip r:embed="rId4">
                <a:alphaModFix/>
              </a:blip>
              <a:srcRect b="79679" l="0" r="0" t="0"/>
              <a:stretch/>
            </p:blipFill>
            <p:spPr>
              <a:xfrm>
                <a:off x="5272475" y="2756225"/>
                <a:ext cx="5546299" cy="485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6" name="Google Shape;466;p53"/>
            <p:cNvSpPr txBox="1"/>
            <p:nvPr/>
          </p:nvSpPr>
          <p:spPr>
            <a:xfrm>
              <a:off x="573800" y="4290850"/>
              <a:ext cx="7724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77800" lvl="0" marL="228600" rtl="0" algn="l"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000"/>
                <a:buAutoNum type="arabicPeriod"/>
              </a:pPr>
              <a:r>
                <a:rPr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Touvron, Hugo, et al. "Llama 2: Open foundation and fine-tuned chat models." </a:t>
              </a:r>
              <a:r>
                <a:rPr i="1"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arXiv preprint arXiv:2307.09288</a:t>
              </a:r>
              <a:r>
                <a:rPr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 (2023).</a:t>
              </a:r>
              <a:endParaRPr sz="1000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indent="-177800" lvl="0" marL="228600" rtl="0" algn="l"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000"/>
                <a:buAutoNum type="arabicPeriod"/>
              </a:pPr>
              <a:r>
                <a:rPr lang="en" sz="1000" u="sng">
                  <a:solidFill>
                    <a:schemeClr val="hlink"/>
                  </a:solidFill>
                  <a:highlight>
                    <a:srgbClr val="FFFFFF"/>
                  </a:highlight>
                  <a:hlinkClick r:id="rId5"/>
                </a:rPr>
                <a:t>https://huggingface.co/blog/falcon#the-falcon-models</a:t>
              </a:r>
              <a:endParaRPr sz="1000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indent="-177800" lvl="0" marL="228600" rtl="0" algn="l"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000"/>
                <a:buAutoNum type="arabicPeriod"/>
              </a:pPr>
              <a:r>
                <a:rPr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Chung, Hyung Won, et al. "Scaling instruction-finetuned language models." </a:t>
              </a:r>
              <a:r>
                <a:rPr i="1"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arXiv preprint arXiv:2210.11416</a:t>
              </a:r>
              <a:r>
                <a:rPr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 (2022).</a:t>
              </a:r>
              <a:endParaRPr sz="1000">
                <a:solidFill>
                  <a:srgbClr val="222222"/>
                </a:solidFill>
                <a:highlight>
                  <a:srgbClr val="FFFFFF"/>
                </a:highlight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54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Base Prompt with Single LLM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73" name="Google Shape;473;p54"/>
          <p:cNvSpPr txBox="1"/>
          <p:nvPr/>
        </p:nvSpPr>
        <p:spPr>
          <a:xfrm>
            <a:off x="527525" y="875113"/>
            <a:ext cx="79626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What is the emotion of this utterance?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”Everything is not working!”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Options: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-neutral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-sad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-angry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-happy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-other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ANSWER: sad</a:t>
            </a:r>
            <a:endParaRPr b="1" sz="1700"/>
          </a:p>
        </p:txBody>
      </p:sp>
      <p:sp>
        <p:nvSpPr>
          <p:cNvPr id="474" name="Google Shape;474;p54"/>
          <p:cNvSpPr txBox="1"/>
          <p:nvPr/>
        </p:nvSpPr>
        <p:spPr>
          <a:xfrm>
            <a:off x="590075" y="4160713"/>
            <a:ext cx="7837500" cy="3936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We discard speech samples with label of other in SER modeling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55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Results - Base Prompt with Single LLM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81" name="Google Shape;481;p55"/>
          <p:cNvSpPr txBox="1"/>
          <p:nvPr/>
        </p:nvSpPr>
        <p:spPr>
          <a:xfrm>
            <a:off x="590075" y="3416013"/>
            <a:ext cx="7837500" cy="3936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All LLM-based emotion annotations provide low SER performance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82" name="Google Shape;4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50" y="1583690"/>
            <a:ext cx="7837499" cy="151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56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Results - </a:t>
            </a:r>
            <a:r>
              <a:rPr lang="en" sz="2200">
                <a:solidFill>
                  <a:schemeClr val="dk1"/>
                </a:solidFill>
              </a:rPr>
              <a:t>Base Prompt with Single LLM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89" name="Google Shape;489;p56"/>
          <p:cNvSpPr txBox="1"/>
          <p:nvPr/>
        </p:nvSpPr>
        <p:spPr>
          <a:xfrm>
            <a:off x="590075" y="3416013"/>
            <a:ext cx="7837500" cy="3936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Larger LLMs provide better emotion annotations than </a:t>
            </a:r>
            <a:r>
              <a:rPr b="1" lang="en" sz="1500">
                <a:solidFill>
                  <a:schemeClr val="dk1"/>
                </a:solidFill>
              </a:rPr>
              <a:t>smaller</a:t>
            </a:r>
            <a:r>
              <a:rPr b="1" lang="en" sz="1500">
                <a:solidFill>
                  <a:schemeClr val="dk1"/>
                </a:solidFill>
              </a:rPr>
              <a:t> ones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90" name="Google Shape;490;p56"/>
          <p:cNvSpPr/>
          <p:nvPr/>
        </p:nvSpPr>
        <p:spPr>
          <a:xfrm>
            <a:off x="7474800" y="2038625"/>
            <a:ext cx="850200" cy="909600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56"/>
          <p:cNvSpPr/>
          <p:nvPr/>
        </p:nvSpPr>
        <p:spPr>
          <a:xfrm>
            <a:off x="6366975" y="2038625"/>
            <a:ext cx="850200" cy="9096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2" name="Google Shape;492;p5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53250" y="1583690"/>
            <a:ext cx="7837499" cy="151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57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Multiple</a:t>
            </a:r>
            <a:r>
              <a:rPr lang="en" sz="2100">
                <a:solidFill>
                  <a:schemeClr val="dk1"/>
                </a:solidFill>
              </a:rPr>
              <a:t> LLMs - Mixture of Experts Agreement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99" name="Google Shape;499;p57"/>
          <p:cNvSpPr txBox="1"/>
          <p:nvPr/>
        </p:nvSpPr>
        <p:spPr>
          <a:xfrm>
            <a:off x="590075" y="3923188"/>
            <a:ext cx="7837500" cy="3936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We use FLAN-XXL, LLaMa2-13B, Falcon-40B in this experiment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500" name="Google Shape;500;p57"/>
          <p:cNvGrpSpPr/>
          <p:nvPr/>
        </p:nvGrpSpPr>
        <p:grpSpPr>
          <a:xfrm>
            <a:off x="590063" y="1480300"/>
            <a:ext cx="3635613" cy="1615050"/>
            <a:chOff x="590063" y="1480300"/>
            <a:chExt cx="3635613" cy="1615050"/>
          </a:xfrm>
        </p:grpSpPr>
        <p:pic>
          <p:nvPicPr>
            <p:cNvPr id="501" name="Google Shape;501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0063" y="2037625"/>
              <a:ext cx="712675" cy="5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57"/>
            <p:cNvSpPr txBox="1"/>
            <p:nvPr/>
          </p:nvSpPr>
          <p:spPr>
            <a:xfrm>
              <a:off x="3513175" y="2095375"/>
              <a:ext cx="712500" cy="3849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Sad</a:t>
              </a:r>
              <a:endParaRPr b="1" sz="1300"/>
            </a:p>
          </p:txBody>
        </p:sp>
        <p:sp>
          <p:nvSpPr>
            <p:cNvPr id="503" name="Google Shape;503;p57"/>
            <p:cNvSpPr/>
            <p:nvPr/>
          </p:nvSpPr>
          <p:spPr>
            <a:xfrm>
              <a:off x="1880025" y="1480300"/>
              <a:ext cx="816600" cy="393600"/>
            </a:xfrm>
            <a:prstGeom prst="roundRect">
              <a:avLst>
                <a:gd fmla="val 4118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LLM1</a:t>
              </a:r>
              <a:endParaRPr b="1"/>
            </a:p>
          </p:txBody>
        </p:sp>
        <p:cxnSp>
          <p:nvCxnSpPr>
            <p:cNvPr id="504" name="Google Shape;504;p57"/>
            <p:cNvCxnSpPr>
              <a:stCxn id="501" idx="3"/>
              <a:endCxn id="503" idx="1"/>
            </p:cNvCxnSpPr>
            <p:nvPr/>
          </p:nvCxnSpPr>
          <p:spPr>
            <a:xfrm flipH="1" rot="10800000">
              <a:off x="1302737" y="1677025"/>
              <a:ext cx="577200" cy="610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5" name="Google Shape;505;p57"/>
            <p:cNvSpPr/>
            <p:nvPr/>
          </p:nvSpPr>
          <p:spPr>
            <a:xfrm>
              <a:off x="1880025" y="2701750"/>
              <a:ext cx="816600" cy="393600"/>
            </a:xfrm>
            <a:prstGeom prst="roundRect">
              <a:avLst>
                <a:gd fmla="val 4118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LLM3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506" name="Google Shape;506;p57"/>
            <p:cNvCxnSpPr>
              <a:stCxn id="501" idx="3"/>
              <a:endCxn id="505" idx="1"/>
            </p:cNvCxnSpPr>
            <p:nvPr/>
          </p:nvCxnSpPr>
          <p:spPr>
            <a:xfrm>
              <a:off x="1302737" y="2287825"/>
              <a:ext cx="577200" cy="610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7" name="Google Shape;507;p57"/>
            <p:cNvSpPr/>
            <p:nvPr/>
          </p:nvSpPr>
          <p:spPr>
            <a:xfrm>
              <a:off x="1880025" y="2091025"/>
              <a:ext cx="816600" cy="393600"/>
            </a:xfrm>
            <a:prstGeom prst="roundRect">
              <a:avLst>
                <a:gd fmla="val 4118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LLM2</a:t>
              </a:r>
              <a:endParaRPr b="1"/>
            </a:p>
          </p:txBody>
        </p:sp>
        <p:cxnSp>
          <p:nvCxnSpPr>
            <p:cNvPr id="508" name="Google Shape;508;p57"/>
            <p:cNvCxnSpPr>
              <a:stCxn id="501" idx="3"/>
              <a:endCxn id="507" idx="1"/>
            </p:cNvCxnSpPr>
            <p:nvPr/>
          </p:nvCxnSpPr>
          <p:spPr>
            <a:xfrm>
              <a:off x="1302737" y="2287825"/>
              <a:ext cx="577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9" name="Google Shape;509;p57"/>
            <p:cNvCxnSpPr>
              <a:stCxn id="503" idx="3"/>
            </p:cNvCxnSpPr>
            <p:nvPr/>
          </p:nvCxnSpPr>
          <p:spPr>
            <a:xfrm>
              <a:off x="2696625" y="1677100"/>
              <a:ext cx="777000" cy="413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10" name="Google Shape;510;p57"/>
            <p:cNvCxnSpPr>
              <a:stCxn id="507" idx="3"/>
              <a:endCxn id="502" idx="1"/>
            </p:cNvCxnSpPr>
            <p:nvPr/>
          </p:nvCxnSpPr>
          <p:spPr>
            <a:xfrm>
              <a:off x="2696625" y="2287825"/>
              <a:ext cx="81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11" name="Google Shape;511;p57"/>
            <p:cNvCxnSpPr>
              <a:stCxn id="505" idx="3"/>
            </p:cNvCxnSpPr>
            <p:nvPr/>
          </p:nvCxnSpPr>
          <p:spPr>
            <a:xfrm flipH="1" rot="10800000">
              <a:off x="2696625" y="2489050"/>
              <a:ext cx="855000" cy="409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12" name="Google Shape;512;p57"/>
            <p:cNvSpPr txBox="1"/>
            <p:nvPr/>
          </p:nvSpPr>
          <p:spPr>
            <a:xfrm>
              <a:off x="2762300" y="2703900"/>
              <a:ext cx="548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Sad</a:t>
              </a:r>
              <a:endParaRPr b="1" sz="1300"/>
            </a:p>
          </p:txBody>
        </p:sp>
        <p:sp>
          <p:nvSpPr>
            <p:cNvPr id="513" name="Google Shape;513;p57"/>
            <p:cNvSpPr txBox="1"/>
            <p:nvPr/>
          </p:nvSpPr>
          <p:spPr>
            <a:xfrm>
              <a:off x="2735625" y="1485750"/>
              <a:ext cx="777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Happy</a:t>
              </a:r>
              <a:endParaRPr b="1" sz="1300"/>
            </a:p>
          </p:txBody>
        </p:sp>
        <p:sp>
          <p:nvSpPr>
            <p:cNvPr id="514" name="Google Shape;514;p57"/>
            <p:cNvSpPr txBox="1"/>
            <p:nvPr/>
          </p:nvSpPr>
          <p:spPr>
            <a:xfrm>
              <a:off x="2762300" y="1987950"/>
              <a:ext cx="548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Sad</a:t>
              </a:r>
              <a:endParaRPr b="1" sz="1300"/>
            </a:p>
          </p:txBody>
        </p:sp>
      </p:grpSp>
      <p:grpSp>
        <p:nvGrpSpPr>
          <p:cNvPr id="515" name="Google Shape;515;p57"/>
          <p:cNvGrpSpPr/>
          <p:nvPr/>
        </p:nvGrpSpPr>
        <p:grpSpPr>
          <a:xfrm>
            <a:off x="4791963" y="1480300"/>
            <a:ext cx="3635613" cy="1615050"/>
            <a:chOff x="4791963" y="1480300"/>
            <a:chExt cx="3635613" cy="1615050"/>
          </a:xfrm>
        </p:grpSpPr>
        <p:pic>
          <p:nvPicPr>
            <p:cNvPr id="516" name="Google Shape;516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91963" y="2037625"/>
              <a:ext cx="712675" cy="5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Google Shape;517;p57"/>
            <p:cNvSpPr txBox="1"/>
            <p:nvPr/>
          </p:nvSpPr>
          <p:spPr>
            <a:xfrm>
              <a:off x="7715075" y="2095375"/>
              <a:ext cx="712500" cy="3849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Other</a:t>
              </a:r>
              <a:endParaRPr b="1" sz="1300"/>
            </a:p>
          </p:txBody>
        </p:sp>
        <p:sp>
          <p:nvSpPr>
            <p:cNvPr id="518" name="Google Shape;518;p57"/>
            <p:cNvSpPr/>
            <p:nvPr/>
          </p:nvSpPr>
          <p:spPr>
            <a:xfrm>
              <a:off x="6081925" y="1480300"/>
              <a:ext cx="816600" cy="393600"/>
            </a:xfrm>
            <a:prstGeom prst="roundRect">
              <a:avLst>
                <a:gd fmla="val 4118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LLM1</a:t>
              </a:r>
              <a:endParaRPr b="1"/>
            </a:p>
          </p:txBody>
        </p:sp>
        <p:cxnSp>
          <p:nvCxnSpPr>
            <p:cNvPr id="519" name="Google Shape;519;p57"/>
            <p:cNvCxnSpPr>
              <a:stCxn id="516" idx="3"/>
              <a:endCxn id="518" idx="1"/>
            </p:cNvCxnSpPr>
            <p:nvPr/>
          </p:nvCxnSpPr>
          <p:spPr>
            <a:xfrm flipH="1" rot="10800000">
              <a:off x="5504637" y="1677025"/>
              <a:ext cx="577200" cy="610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0" name="Google Shape;520;p57"/>
            <p:cNvSpPr/>
            <p:nvPr/>
          </p:nvSpPr>
          <p:spPr>
            <a:xfrm>
              <a:off x="6081925" y="2701750"/>
              <a:ext cx="816600" cy="393600"/>
            </a:xfrm>
            <a:prstGeom prst="roundRect">
              <a:avLst>
                <a:gd fmla="val 4118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LLM3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521" name="Google Shape;521;p57"/>
            <p:cNvCxnSpPr>
              <a:stCxn id="516" idx="3"/>
              <a:endCxn id="520" idx="1"/>
            </p:cNvCxnSpPr>
            <p:nvPr/>
          </p:nvCxnSpPr>
          <p:spPr>
            <a:xfrm>
              <a:off x="5504637" y="2287825"/>
              <a:ext cx="577200" cy="610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2" name="Google Shape;522;p57"/>
            <p:cNvSpPr/>
            <p:nvPr/>
          </p:nvSpPr>
          <p:spPr>
            <a:xfrm>
              <a:off x="6081925" y="2091025"/>
              <a:ext cx="816600" cy="393600"/>
            </a:xfrm>
            <a:prstGeom prst="roundRect">
              <a:avLst>
                <a:gd fmla="val 4118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LLM2</a:t>
              </a:r>
              <a:endParaRPr b="1"/>
            </a:p>
          </p:txBody>
        </p:sp>
        <p:cxnSp>
          <p:nvCxnSpPr>
            <p:cNvPr id="523" name="Google Shape;523;p57"/>
            <p:cNvCxnSpPr>
              <a:stCxn id="516" idx="3"/>
              <a:endCxn id="522" idx="1"/>
            </p:cNvCxnSpPr>
            <p:nvPr/>
          </p:nvCxnSpPr>
          <p:spPr>
            <a:xfrm>
              <a:off x="5504637" y="2287825"/>
              <a:ext cx="577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4" name="Google Shape;524;p57"/>
            <p:cNvCxnSpPr>
              <a:stCxn id="518" idx="3"/>
            </p:cNvCxnSpPr>
            <p:nvPr/>
          </p:nvCxnSpPr>
          <p:spPr>
            <a:xfrm>
              <a:off x="6898525" y="1677100"/>
              <a:ext cx="777000" cy="413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25" name="Google Shape;525;p57"/>
            <p:cNvCxnSpPr>
              <a:stCxn id="522" idx="3"/>
              <a:endCxn id="517" idx="1"/>
            </p:cNvCxnSpPr>
            <p:nvPr/>
          </p:nvCxnSpPr>
          <p:spPr>
            <a:xfrm>
              <a:off x="6898525" y="2287825"/>
              <a:ext cx="81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26" name="Google Shape;526;p57"/>
            <p:cNvCxnSpPr>
              <a:stCxn id="520" idx="3"/>
            </p:cNvCxnSpPr>
            <p:nvPr/>
          </p:nvCxnSpPr>
          <p:spPr>
            <a:xfrm flipH="1" rot="10800000">
              <a:off x="6898525" y="2489050"/>
              <a:ext cx="855000" cy="409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27" name="Google Shape;527;p57"/>
            <p:cNvSpPr txBox="1"/>
            <p:nvPr/>
          </p:nvSpPr>
          <p:spPr>
            <a:xfrm>
              <a:off x="6964200" y="2703900"/>
              <a:ext cx="777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Neutral</a:t>
              </a:r>
              <a:endParaRPr b="1" sz="1300"/>
            </a:p>
          </p:txBody>
        </p:sp>
        <p:sp>
          <p:nvSpPr>
            <p:cNvPr id="528" name="Google Shape;528;p57"/>
            <p:cNvSpPr txBox="1"/>
            <p:nvPr/>
          </p:nvSpPr>
          <p:spPr>
            <a:xfrm>
              <a:off x="6937525" y="1485750"/>
              <a:ext cx="777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Happy</a:t>
              </a:r>
              <a:endParaRPr b="1" sz="1300"/>
            </a:p>
          </p:txBody>
        </p:sp>
        <p:sp>
          <p:nvSpPr>
            <p:cNvPr id="529" name="Google Shape;529;p57"/>
            <p:cNvSpPr txBox="1"/>
            <p:nvPr/>
          </p:nvSpPr>
          <p:spPr>
            <a:xfrm>
              <a:off x="6964200" y="1987950"/>
              <a:ext cx="548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Sad</a:t>
              </a:r>
              <a:endParaRPr b="1" sz="13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58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Results - </a:t>
            </a:r>
            <a:r>
              <a:rPr lang="en" sz="2100">
                <a:solidFill>
                  <a:schemeClr val="dk1"/>
                </a:solidFill>
              </a:rPr>
              <a:t>Multiple LLMs</a:t>
            </a:r>
            <a:endParaRPr sz="2100">
              <a:solidFill>
                <a:schemeClr val="dk1"/>
              </a:solidFill>
            </a:endParaRPr>
          </a:p>
        </p:txBody>
      </p:sp>
      <p:grpSp>
        <p:nvGrpSpPr>
          <p:cNvPr id="536" name="Google Shape;536;p58"/>
          <p:cNvGrpSpPr/>
          <p:nvPr/>
        </p:nvGrpSpPr>
        <p:grpSpPr>
          <a:xfrm>
            <a:off x="499500" y="1925225"/>
            <a:ext cx="8145000" cy="1983350"/>
            <a:chOff x="499500" y="1925225"/>
            <a:chExt cx="8145000" cy="1983350"/>
          </a:xfrm>
        </p:grpSpPr>
        <p:sp>
          <p:nvSpPr>
            <p:cNvPr id="537" name="Google Shape;537;p58"/>
            <p:cNvSpPr txBox="1"/>
            <p:nvPr/>
          </p:nvSpPr>
          <p:spPr>
            <a:xfrm>
              <a:off x="499500" y="3514975"/>
              <a:ext cx="8145000" cy="393600"/>
            </a:xfrm>
            <a:prstGeom prst="rect">
              <a:avLst/>
            </a:prstGeom>
            <a:solidFill>
              <a:srgbClr val="FFF2C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</a:rPr>
                <a:t>Multiple LLMs outperforms single LLM but still provides lower overall SER performance </a:t>
              </a:r>
              <a:endParaRPr sz="1500"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5424200" y="1925225"/>
              <a:ext cx="850200" cy="8745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9" name="Google Shape;539;p58"/>
            <p:cNvSpPr/>
            <p:nvPr/>
          </p:nvSpPr>
          <p:spPr>
            <a:xfrm>
              <a:off x="3907950" y="1925225"/>
              <a:ext cx="850200" cy="8745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40" name="Google Shape;540;p58"/>
          <p:cNvGrpSpPr/>
          <p:nvPr/>
        </p:nvGrpSpPr>
        <p:grpSpPr>
          <a:xfrm>
            <a:off x="2232900" y="1515250"/>
            <a:ext cx="4290904" cy="1384100"/>
            <a:chOff x="-382050" y="1486075"/>
            <a:chExt cx="4290904" cy="1384100"/>
          </a:xfrm>
        </p:grpSpPr>
        <p:pic>
          <p:nvPicPr>
            <p:cNvPr id="541" name="Google Shape;541;p58"/>
            <p:cNvPicPr preferRelativeResize="0"/>
            <p:nvPr/>
          </p:nvPicPr>
          <p:blipFill rotWithShape="1">
            <a:blip r:embed="rId3">
              <a:alphaModFix amt="80000"/>
            </a:blip>
            <a:srcRect b="0" l="0" r="84757" t="0"/>
            <a:stretch/>
          </p:blipFill>
          <p:spPr>
            <a:xfrm>
              <a:off x="-382050" y="1486075"/>
              <a:ext cx="1393751" cy="138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58"/>
            <p:cNvPicPr preferRelativeResize="0"/>
            <p:nvPr/>
          </p:nvPicPr>
          <p:blipFill rotWithShape="1">
            <a:blip r:embed="rId3">
              <a:alphaModFix amt="80000"/>
            </a:blip>
            <a:srcRect b="0" l="68316" r="0" t="0"/>
            <a:stretch/>
          </p:blipFill>
          <p:spPr>
            <a:xfrm>
              <a:off x="1011702" y="1486075"/>
              <a:ext cx="2897152" cy="1384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59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Multiple LLMs with Human Feedback (Agreement)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549" name="Google Shape;5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63" y="2037625"/>
            <a:ext cx="71267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9"/>
          <p:cNvSpPr txBox="1"/>
          <p:nvPr/>
        </p:nvSpPr>
        <p:spPr>
          <a:xfrm>
            <a:off x="2968575" y="2095375"/>
            <a:ext cx="5772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Sad</a:t>
            </a:r>
            <a:endParaRPr b="1" sz="1300"/>
          </a:p>
        </p:txBody>
      </p:sp>
      <p:sp>
        <p:nvSpPr>
          <p:cNvPr id="551" name="Google Shape;551;p59"/>
          <p:cNvSpPr/>
          <p:nvPr/>
        </p:nvSpPr>
        <p:spPr>
          <a:xfrm>
            <a:off x="1487825" y="1480300"/>
            <a:ext cx="666300" cy="3936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LLM1</a:t>
            </a:r>
            <a:endParaRPr b="1"/>
          </a:p>
        </p:txBody>
      </p:sp>
      <p:cxnSp>
        <p:nvCxnSpPr>
          <p:cNvPr id="552" name="Google Shape;552;p59"/>
          <p:cNvCxnSpPr>
            <a:stCxn id="549" idx="3"/>
            <a:endCxn id="551" idx="1"/>
          </p:cNvCxnSpPr>
          <p:nvPr/>
        </p:nvCxnSpPr>
        <p:spPr>
          <a:xfrm flipH="1" rot="10800000">
            <a:off x="910537" y="1677025"/>
            <a:ext cx="577200" cy="61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59"/>
          <p:cNvSpPr/>
          <p:nvPr/>
        </p:nvSpPr>
        <p:spPr>
          <a:xfrm>
            <a:off x="1487825" y="2701750"/>
            <a:ext cx="666300" cy="3936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LLM3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54" name="Google Shape;554;p59"/>
          <p:cNvCxnSpPr>
            <a:stCxn id="549" idx="3"/>
            <a:endCxn id="553" idx="1"/>
          </p:cNvCxnSpPr>
          <p:nvPr/>
        </p:nvCxnSpPr>
        <p:spPr>
          <a:xfrm>
            <a:off x="910537" y="2287825"/>
            <a:ext cx="577200" cy="61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59"/>
          <p:cNvSpPr/>
          <p:nvPr/>
        </p:nvSpPr>
        <p:spPr>
          <a:xfrm>
            <a:off x="1487825" y="2091025"/>
            <a:ext cx="666300" cy="3936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LLM2</a:t>
            </a:r>
            <a:endParaRPr b="1"/>
          </a:p>
        </p:txBody>
      </p:sp>
      <p:cxnSp>
        <p:nvCxnSpPr>
          <p:cNvPr id="556" name="Google Shape;556;p59"/>
          <p:cNvCxnSpPr>
            <a:stCxn id="549" idx="3"/>
            <a:endCxn id="555" idx="1"/>
          </p:cNvCxnSpPr>
          <p:nvPr/>
        </p:nvCxnSpPr>
        <p:spPr>
          <a:xfrm>
            <a:off x="910537" y="2287825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59"/>
          <p:cNvCxnSpPr>
            <a:stCxn id="551" idx="3"/>
          </p:cNvCxnSpPr>
          <p:nvPr/>
        </p:nvCxnSpPr>
        <p:spPr>
          <a:xfrm>
            <a:off x="2154125" y="1677100"/>
            <a:ext cx="777000" cy="41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8" name="Google Shape;558;p59"/>
          <p:cNvCxnSpPr>
            <a:stCxn id="555" idx="3"/>
            <a:endCxn id="550" idx="1"/>
          </p:cNvCxnSpPr>
          <p:nvPr/>
        </p:nvCxnSpPr>
        <p:spPr>
          <a:xfrm>
            <a:off x="2154125" y="2287825"/>
            <a:ext cx="81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9" name="Google Shape;559;p59"/>
          <p:cNvCxnSpPr>
            <a:stCxn id="553" idx="3"/>
          </p:cNvCxnSpPr>
          <p:nvPr/>
        </p:nvCxnSpPr>
        <p:spPr>
          <a:xfrm flipH="1" rot="10800000">
            <a:off x="2154125" y="2489950"/>
            <a:ext cx="812700" cy="40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60" name="Google Shape;560;p59"/>
          <p:cNvSpPr txBox="1"/>
          <p:nvPr/>
        </p:nvSpPr>
        <p:spPr>
          <a:xfrm>
            <a:off x="2217700" y="2703900"/>
            <a:ext cx="54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Sad</a:t>
            </a:r>
            <a:endParaRPr b="1" sz="1300"/>
          </a:p>
        </p:txBody>
      </p:sp>
      <p:sp>
        <p:nvSpPr>
          <p:cNvPr id="561" name="Google Shape;561;p59"/>
          <p:cNvSpPr txBox="1"/>
          <p:nvPr/>
        </p:nvSpPr>
        <p:spPr>
          <a:xfrm>
            <a:off x="2191025" y="1485750"/>
            <a:ext cx="77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Happy</a:t>
            </a:r>
            <a:endParaRPr b="1" sz="1300"/>
          </a:p>
        </p:txBody>
      </p:sp>
      <p:sp>
        <p:nvSpPr>
          <p:cNvPr id="562" name="Google Shape;562;p59"/>
          <p:cNvSpPr txBox="1"/>
          <p:nvPr/>
        </p:nvSpPr>
        <p:spPr>
          <a:xfrm>
            <a:off x="2217700" y="1987950"/>
            <a:ext cx="54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Sad</a:t>
            </a:r>
            <a:endParaRPr b="1" sz="1300"/>
          </a:p>
        </p:txBody>
      </p:sp>
      <p:sp>
        <p:nvSpPr>
          <p:cNvPr id="563" name="Google Shape;563;p59"/>
          <p:cNvSpPr txBox="1"/>
          <p:nvPr/>
        </p:nvSpPr>
        <p:spPr>
          <a:xfrm>
            <a:off x="3787275" y="2095375"/>
            <a:ext cx="5772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Sad</a:t>
            </a:r>
            <a:endParaRPr b="1" sz="1300"/>
          </a:p>
        </p:txBody>
      </p:sp>
      <p:cxnSp>
        <p:nvCxnSpPr>
          <p:cNvPr id="564" name="Google Shape;564;p59"/>
          <p:cNvCxnSpPr>
            <a:stCxn id="550" idx="3"/>
            <a:endCxn id="563" idx="1"/>
          </p:cNvCxnSpPr>
          <p:nvPr/>
        </p:nvCxnSpPr>
        <p:spPr>
          <a:xfrm>
            <a:off x="3545775" y="2287825"/>
            <a:ext cx="24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65" name="Google Shape;5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209" y="2057500"/>
            <a:ext cx="71267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9"/>
          <p:cNvSpPr txBox="1"/>
          <p:nvPr/>
        </p:nvSpPr>
        <p:spPr>
          <a:xfrm>
            <a:off x="7502921" y="2115250"/>
            <a:ext cx="5772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Sad</a:t>
            </a:r>
            <a:endParaRPr b="1" sz="1300"/>
          </a:p>
        </p:txBody>
      </p:sp>
      <p:sp>
        <p:nvSpPr>
          <p:cNvPr id="567" name="Google Shape;567;p59"/>
          <p:cNvSpPr/>
          <p:nvPr/>
        </p:nvSpPr>
        <p:spPr>
          <a:xfrm>
            <a:off x="6022171" y="1500175"/>
            <a:ext cx="666300" cy="3936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LLM1</a:t>
            </a:r>
            <a:endParaRPr b="1"/>
          </a:p>
        </p:txBody>
      </p:sp>
      <p:cxnSp>
        <p:nvCxnSpPr>
          <p:cNvPr id="568" name="Google Shape;568;p59"/>
          <p:cNvCxnSpPr>
            <a:stCxn id="565" idx="3"/>
            <a:endCxn id="567" idx="1"/>
          </p:cNvCxnSpPr>
          <p:nvPr/>
        </p:nvCxnSpPr>
        <p:spPr>
          <a:xfrm flipH="1" rot="10800000">
            <a:off x="5444884" y="1696900"/>
            <a:ext cx="577200" cy="61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59"/>
          <p:cNvSpPr/>
          <p:nvPr/>
        </p:nvSpPr>
        <p:spPr>
          <a:xfrm>
            <a:off x="6022171" y="2721625"/>
            <a:ext cx="666300" cy="3936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LLM3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70" name="Google Shape;570;p59"/>
          <p:cNvCxnSpPr>
            <a:stCxn id="565" idx="3"/>
            <a:endCxn id="569" idx="1"/>
          </p:cNvCxnSpPr>
          <p:nvPr/>
        </p:nvCxnSpPr>
        <p:spPr>
          <a:xfrm>
            <a:off x="5444884" y="2307700"/>
            <a:ext cx="577200" cy="61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59"/>
          <p:cNvSpPr/>
          <p:nvPr/>
        </p:nvSpPr>
        <p:spPr>
          <a:xfrm>
            <a:off x="6022171" y="2110900"/>
            <a:ext cx="666300" cy="3936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LLM2</a:t>
            </a:r>
            <a:endParaRPr b="1"/>
          </a:p>
        </p:txBody>
      </p:sp>
      <p:cxnSp>
        <p:nvCxnSpPr>
          <p:cNvPr id="572" name="Google Shape;572;p59"/>
          <p:cNvCxnSpPr>
            <a:stCxn id="565" idx="3"/>
            <a:endCxn id="571" idx="1"/>
          </p:cNvCxnSpPr>
          <p:nvPr/>
        </p:nvCxnSpPr>
        <p:spPr>
          <a:xfrm>
            <a:off x="5444884" y="23077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59"/>
          <p:cNvCxnSpPr>
            <a:stCxn id="567" idx="3"/>
          </p:cNvCxnSpPr>
          <p:nvPr/>
        </p:nvCxnSpPr>
        <p:spPr>
          <a:xfrm>
            <a:off x="6688471" y="1696975"/>
            <a:ext cx="777000" cy="41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4" name="Google Shape;574;p59"/>
          <p:cNvCxnSpPr>
            <a:stCxn id="571" idx="3"/>
            <a:endCxn id="566" idx="1"/>
          </p:cNvCxnSpPr>
          <p:nvPr/>
        </p:nvCxnSpPr>
        <p:spPr>
          <a:xfrm>
            <a:off x="6688471" y="2307700"/>
            <a:ext cx="81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5" name="Google Shape;575;p59"/>
          <p:cNvCxnSpPr>
            <a:stCxn id="569" idx="3"/>
          </p:cNvCxnSpPr>
          <p:nvPr/>
        </p:nvCxnSpPr>
        <p:spPr>
          <a:xfrm flipH="1" rot="10800000">
            <a:off x="6688471" y="2509825"/>
            <a:ext cx="812700" cy="40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76" name="Google Shape;576;p59"/>
          <p:cNvSpPr txBox="1"/>
          <p:nvPr/>
        </p:nvSpPr>
        <p:spPr>
          <a:xfrm>
            <a:off x="6752046" y="2723775"/>
            <a:ext cx="54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Sad</a:t>
            </a:r>
            <a:endParaRPr b="1" sz="1300"/>
          </a:p>
        </p:txBody>
      </p:sp>
      <p:sp>
        <p:nvSpPr>
          <p:cNvPr id="577" name="Google Shape;577;p59"/>
          <p:cNvSpPr txBox="1"/>
          <p:nvPr/>
        </p:nvSpPr>
        <p:spPr>
          <a:xfrm>
            <a:off x="6725371" y="1505625"/>
            <a:ext cx="77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Happy</a:t>
            </a:r>
            <a:endParaRPr b="1" sz="1300"/>
          </a:p>
        </p:txBody>
      </p:sp>
      <p:sp>
        <p:nvSpPr>
          <p:cNvPr id="578" name="Google Shape;578;p59"/>
          <p:cNvSpPr txBox="1"/>
          <p:nvPr/>
        </p:nvSpPr>
        <p:spPr>
          <a:xfrm>
            <a:off x="6752046" y="2007825"/>
            <a:ext cx="54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Sad</a:t>
            </a:r>
            <a:endParaRPr b="1" sz="1300"/>
          </a:p>
        </p:txBody>
      </p:sp>
      <p:sp>
        <p:nvSpPr>
          <p:cNvPr id="579" name="Google Shape;579;p59"/>
          <p:cNvSpPr txBox="1"/>
          <p:nvPr/>
        </p:nvSpPr>
        <p:spPr>
          <a:xfrm>
            <a:off x="8321621" y="2115250"/>
            <a:ext cx="6663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Other</a:t>
            </a:r>
            <a:endParaRPr b="1" sz="1300"/>
          </a:p>
        </p:txBody>
      </p:sp>
      <p:cxnSp>
        <p:nvCxnSpPr>
          <p:cNvPr id="580" name="Google Shape;580;p59"/>
          <p:cNvCxnSpPr>
            <a:stCxn id="566" idx="3"/>
            <a:endCxn id="579" idx="1"/>
          </p:cNvCxnSpPr>
          <p:nvPr/>
        </p:nvCxnSpPr>
        <p:spPr>
          <a:xfrm>
            <a:off x="8080121" y="2307700"/>
            <a:ext cx="24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581" name="Google Shape;581;p59"/>
          <p:cNvGrpSpPr/>
          <p:nvPr/>
        </p:nvGrpSpPr>
        <p:grpSpPr>
          <a:xfrm>
            <a:off x="720550" y="2287825"/>
            <a:ext cx="3543000" cy="2243725"/>
            <a:chOff x="720550" y="2287825"/>
            <a:chExt cx="3543000" cy="2243725"/>
          </a:xfrm>
        </p:grpSpPr>
        <p:sp>
          <p:nvSpPr>
            <p:cNvPr id="582" name="Google Shape;582;p59"/>
            <p:cNvSpPr/>
            <p:nvPr/>
          </p:nvSpPr>
          <p:spPr>
            <a:xfrm>
              <a:off x="1465175" y="3419850"/>
              <a:ext cx="1897800" cy="393600"/>
            </a:xfrm>
            <a:prstGeom prst="roundRect">
              <a:avLst>
                <a:gd fmla="val 4118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Human Annotation</a:t>
              </a:r>
              <a:endParaRPr b="1"/>
            </a:p>
          </p:txBody>
        </p:sp>
        <p:cxnSp>
          <p:nvCxnSpPr>
            <p:cNvPr id="583" name="Google Shape;583;p59"/>
            <p:cNvCxnSpPr>
              <a:stCxn id="549" idx="3"/>
              <a:endCxn id="582" idx="1"/>
            </p:cNvCxnSpPr>
            <p:nvPr/>
          </p:nvCxnSpPr>
          <p:spPr>
            <a:xfrm>
              <a:off x="910537" y="2287825"/>
              <a:ext cx="554700" cy="132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4" name="Google Shape;584;p59"/>
            <p:cNvCxnSpPr>
              <a:stCxn id="582" idx="3"/>
              <a:endCxn id="563" idx="2"/>
            </p:cNvCxnSpPr>
            <p:nvPr/>
          </p:nvCxnSpPr>
          <p:spPr>
            <a:xfrm flipH="1" rot="10800000">
              <a:off x="3362975" y="2480250"/>
              <a:ext cx="712800" cy="113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85" name="Google Shape;585;p59"/>
            <p:cNvSpPr txBox="1"/>
            <p:nvPr/>
          </p:nvSpPr>
          <p:spPr>
            <a:xfrm>
              <a:off x="3518875" y="3088800"/>
              <a:ext cx="548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Sad</a:t>
              </a:r>
              <a:endParaRPr b="1" sz="1300"/>
            </a:p>
          </p:txBody>
        </p:sp>
        <p:sp>
          <p:nvSpPr>
            <p:cNvPr id="586" name="Google Shape;586;p59"/>
            <p:cNvSpPr txBox="1"/>
            <p:nvPr/>
          </p:nvSpPr>
          <p:spPr>
            <a:xfrm>
              <a:off x="720550" y="4137950"/>
              <a:ext cx="3543000" cy="3936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</a:rPr>
                <a:t>Human Agrees with Multiple LLMs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grpSp>
        <p:nvGrpSpPr>
          <p:cNvPr id="587" name="Google Shape;587;p59"/>
          <p:cNvGrpSpPr/>
          <p:nvPr/>
        </p:nvGrpSpPr>
        <p:grpSpPr>
          <a:xfrm>
            <a:off x="5305475" y="2307700"/>
            <a:ext cx="3543000" cy="2243725"/>
            <a:chOff x="5305475" y="2307700"/>
            <a:chExt cx="3543000" cy="2243725"/>
          </a:xfrm>
        </p:grpSpPr>
        <p:sp>
          <p:nvSpPr>
            <p:cNvPr id="588" name="Google Shape;588;p59"/>
            <p:cNvSpPr/>
            <p:nvPr/>
          </p:nvSpPr>
          <p:spPr>
            <a:xfrm>
              <a:off x="5999521" y="3439725"/>
              <a:ext cx="1897800" cy="393600"/>
            </a:xfrm>
            <a:prstGeom prst="roundRect">
              <a:avLst>
                <a:gd fmla="val 4118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Human Annotation</a:t>
              </a:r>
              <a:endParaRPr b="1"/>
            </a:p>
          </p:txBody>
        </p:sp>
        <p:cxnSp>
          <p:nvCxnSpPr>
            <p:cNvPr id="589" name="Google Shape;589;p59"/>
            <p:cNvCxnSpPr>
              <a:stCxn id="565" idx="3"/>
              <a:endCxn id="588" idx="1"/>
            </p:cNvCxnSpPr>
            <p:nvPr/>
          </p:nvCxnSpPr>
          <p:spPr>
            <a:xfrm>
              <a:off x="5444884" y="2307700"/>
              <a:ext cx="554700" cy="132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0" name="Google Shape;590;p59"/>
            <p:cNvCxnSpPr>
              <a:stCxn id="588" idx="3"/>
              <a:endCxn id="579" idx="2"/>
            </p:cNvCxnSpPr>
            <p:nvPr/>
          </p:nvCxnSpPr>
          <p:spPr>
            <a:xfrm flipH="1" rot="10800000">
              <a:off x="7897321" y="2500125"/>
              <a:ext cx="757500" cy="113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91" name="Google Shape;591;p59"/>
            <p:cNvSpPr txBox="1"/>
            <p:nvPr/>
          </p:nvSpPr>
          <p:spPr>
            <a:xfrm>
              <a:off x="8053221" y="3108675"/>
              <a:ext cx="789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Neutral</a:t>
              </a:r>
              <a:endParaRPr b="1" sz="1300"/>
            </a:p>
          </p:txBody>
        </p:sp>
        <p:sp>
          <p:nvSpPr>
            <p:cNvPr id="592" name="Google Shape;592;p59"/>
            <p:cNvSpPr txBox="1"/>
            <p:nvPr/>
          </p:nvSpPr>
          <p:spPr>
            <a:xfrm>
              <a:off x="5305475" y="4157825"/>
              <a:ext cx="3543000" cy="393600"/>
            </a:xfrm>
            <a:prstGeom prst="rect">
              <a:avLst/>
            </a:prstGeom>
            <a:solidFill>
              <a:srgbClr val="F4CCC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</a:rPr>
                <a:t>Human disagrees with Multiple LLMs</a:t>
              </a:r>
              <a:endParaRPr sz="15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3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Datasets and Annotations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538" y="1421200"/>
            <a:ext cx="71267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3815125" y="1014438"/>
            <a:ext cx="11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Speech</a:t>
            </a:r>
            <a:endParaRPr b="1" sz="1700"/>
          </a:p>
        </p:txBody>
      </p:sp>
      <p:cxnSp>
        <p:nvCxnSpPr>
          <p:cNvPr id="218" name="Google Shape;218;p33"/>
          <p:cNvCxnSpPr/>
          <p:nvPr/>
        </p:nvCxnSpPr>
        <p:spPr>
          <a:xfrm flipH="1">
            <a:off x="3138725" y="1905075"/>
            <a:ext cx="946200" cy="78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975" y="2806250"/>
            <a:ext cx="652500" cy="6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2228675" y="3458750"/>
            <a:ext cx="160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Transcription</a:t>
            </a:r>
            <a:endParaRPr b="1" sz="1700"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9386" y="2686886"/>
            <a:ext cx="543780" cy="54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387" y="3304122"/>
            <a:ext cx="543791" cy="54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7195" y="2927399"/>
            <a:ext cx="543780" cy="543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5350" y="3052036"/>
            <a:ext cx="543787" cy="5438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5478131" y="3729168"/>
            <a:ext cx="76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…</a:t>
            </a:r>
            <a:endParaRPr b="1" sz="1300"/>
          </a:p>
        </p:txBody>
      </p:sp>
      <p:cxnSp>
        <p:nvCxnSpPr>
          <p:cNvPr id="226" name="Google Shape;226;p33"/>
          <p:cNvCxnSpPr/>
          <p:nvPr/>
        </p:nvCxnSpPr>
        <p:spPr>
          <a:xfrm>
            <a:off x="4619850" y="1894775"/>
            <a:ext cx="936000" cy="79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3"/>
          <p:cNvSpPr txBox="1"/>
          <p:nvPr/>
        </p:nvSpPr>
        <p:spPr>
          <a:xfrm>
            <a:off x="4944625" y="4114075"/>
            <a:ext cx="19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Emotion Labels</a:t>
            </a:r>
            <a:endParaRPr b="1"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60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Results - </a:t>
            </a:r>
            <a:r>
              <a:rPr lang="en" sz="2100">
                <a:solidFill>
                  <a:schemeClr val="dk1"/>
                </a:solidFill>
              </a:rPr>
              <a:t>Multiple LLMs with Human Feedback</a:t>
            </a:r>
            <a:endParaRPr sz="2100">
              <a:solidFill>
                <a:schemeClr val="dk1"/>
              </a:solidFill>
            </a:endParaRPr>
          </a:p>
        </p:txBody>
      </p:sp>
      <p:grpSp>
        <p:nvGrpSpPr>
          <p:cNvPr id="599" name="Google Shape;599;p60"/>
          <p:cNvGrpSpPr/>
          <p:nvPr/>
        </p:nvGrpSpPr>
        <p:grpSpPr>
          <a:xfrm>
            <a:off x="920550" y="1796800"/>
            <a:ext cx="7068000" cy="2132975"/>
            <a:chOff x="920550" y="1796800"/>
            <a:chExt cx="7068000" cy="2132975"/>
          </a:xfrm>
        </p:grpSpPr>
        <p:sp>
          <p:nvSpPr>
            <p:cNvPr id="600" name="Google Shape;600;p60"/>
            <p:cNvSpPr/>
            <p:nvPr/>
          </p:nvSpPr>
          <p:spPr>
            <a:xfrm>
              <a:off x="6151975" y="1796800"/>
              <a:ext cx="850200" cy="8745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1" name="Google Shape;601;p60"/>
            <p:cNvSpPr/>
            <p:nvPr/>
          </p:nvSpPr>
          <p:spPr>
            <a:xfrm>
              <a:off x="3030350" y="1796800"/>
              <a:ext cx="2236200" cy="8745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2" name="Google Shape;602;p60"/>
            <p:cNvSpPr txBox="1"/>
            <p:nvPr/>
          </p:nvSpPr>
          <p:spPr>
            <a:xfrm>
              <a:off x="920550" y="3536175"/>
              <a:ext cx="7068000" cy="3936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</a:rPr>
                <a:t>Multiple LLMs with human feedback yields moderate SER performance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grpSp>
        <p:nvGrpSpPr>
          <p:cNvPr id="603" name="Google Shape;603;p60"/>
          <p:cNvGrpSpPr/>
          <p:nvPr/>
        </p:nvGrpSpPr>
        <p:grpSpPr>
          <a:xfrm>
            <a:off x="1288975" y="1404166"/>
            <a:ext cx="6331149" cy="1380346"/>
            <a:chOff x="0" y="1382825"/>
            <a:chExt cx="5799348" cy="1264400"/>
          </a:xfrm>
        </p:grpSpPr>
        <p:pic>
          <p:nvPicPr>
            <p:cNvPr id="604" name="Google Shape;604;p60"/>
            <p:cNvPicPr preferRelativeResize="0"/>
            <p:nvPr/>
          </p:nvPicPr>
          <p:blipFill rotWithShape="1">
            <a:blip r:embed="rId3">
              <a:alphaModFix amt="80000"/>
            </a:blip>
            <a:srcRect b="0" l="0" r="85848" t="3418"/>
            <a:stretch/>
          </p:blipFill>
          <p:spPr>
            <a:xfrm>
              <a:off x="0" y="1382825"/>
              <a:ext cx="1293977" cy="126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60"/>
            <p:cNvPicPr preferRelativeResize="0"/>
            <p:nvPr/>
          </p:nvPicPr>
          <p:blipFill rotWithShape="1">
            <a:blip r:embed="rId3">
              <a:alphaModFix amt="80000"/>
            </a:blip>
            <a:srcRect b="0" l="50729" r="0" t="3418"/>
            <a:stretch/>
          </p:blipFill>
          <p:spPr>
            <a:xfrm>
              <a:off x="1293975" y="1382825"/>
              <a:ext cx="4505373" cy="126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61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Results - Multiple LLMs with Human Feedback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12" name="Google Shape;612;p61"/>
          <p:cNvSpPr/>
          <p:nvPr/>
        </p:nvSpPr>
        <p:spPr>
          <a:xfrm>
            <a:off x="6151975" y="1796800"/>
            <a:ext cx="850200" cy="874500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3" name="Google Shape;613;p61"/>
          <p:cNvSpPr/>
          <p:nvPr/>
        </p:nvSpPr>
        <p:spPr>
          <a:xfrm>
            <a:off x="3030350" y="1796800"/>
            <a:ext cx="2236200" cy="8745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4" name="Google Shape;614;p61"/>
          <p:cNvSpPr txBox="1"/>
          <p:nvPr/>
        </p:nvSpPr>
        <p:spPr>
          <a:xfrm>
            <a:off x="544350" y="3536175"/>
            <a:ext cx="7820400" cy="652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Overall, the emotion annotation with LLMs is still challenging, with decreased SER performances for about 10% UAR compared to using groundtruth annotations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615" name="Google Shape;615;p61"/>
          <p:cNvGrpSpPr/>
          <p:nvPr/>
        </p:nvGrpSpPr>
        <p:grpSpPr>
          <a:xfrm>
            <a:off x="1288975" y="1404166"/>
            <a:ext cx="6331149" cy="1380346"/>
            <a:chOff x="0" y="1382825"/>
            <a:chExt cx="5799348" cy="1264400"/>
          </a:xfrm>
        </p:grpSpPr>
        <p:pic>
          <p:nvPicPr>
            <p:cNvPr id="616" name="Google Shape;616;p61"/>
            <p:cNvPicPr preferRelativeResize="0"/>
            <p:nvPr/>
          </p:nvPicPr>
          <p:blipFill rotWithShape="1">
            <a:blip r:embed="rId3">
              <a:alphaModFix amt="80000"/>
            </a:blip>
            <a:srcRect b="0" l="0" r="85848" t="3418"/>
            <a:stretch/>
          </p:blipFill>
          <p:spPr>
            <a:xfrm>
              <a:off x="0" y="1382825"/>
              <a:ext cx="1293977" cy="126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61"/>
            <p:cNvPicPr preferRelativeResize="0"/>
            <p:nvPr/>
          </p:nvPicPr>
          <p:blipFill rotWithShape="1">
            <a:blip r:embed="rId3">
              <a:alphaModFix amt="80000"/>
            </a:blip>
            <a:srcRect b="0" l="50729" r="0" t="3418"/>
            <a:stretch/>
          </p:blipFill>
          <p:spPr>
            <a:xfrm>
              <a:off x="1293975" y="1382825"/>
              <a:ext cx="4505373" cy="126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p62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3rd Research Question - Augmentation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24" name="Google Shape;624;p62"/>
          <p:cNvSpPr txBox="1"/>
          <p:nvPr/>
        </p:nvSpPr>
        <p:spPr>
          <a:xfrm>
            <a:off x="474450" y="3984875"/>
            <a:ext cx="8195100" cy="442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Can foundation models provide annotations to unlabled dataset to augment labeled dataset 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5" name="Google Shape;6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46375"/>
            <a:ext cx="5131075" cy="78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6" name="Google Shape;62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713" y="1561750"/>
            <a:ext cx="652500" cy="6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2"/>
          <p:cNvSpPr txBox="1"/>
          <p:nvPr/>
        </p:nvSpPr>
        <p:spPr>
          <a:xfrm>
            <a:off x="2715124" y="1140425"/>
            <a:ext cx="15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Unlabeled Dataset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628" name="Google Shape;6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138" y="1602900"/>
            <a:ext cx="652500" cy="6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2"/>
          <p:cNvSpPr txBox="1"/>
          <p:nvPr/>
        </p:nvSpPr>
        <p:spPr>
          <a:xfrm>
            <a:off x="6356735" y="1181575"/>
            <a:ext cx="14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Labeled Dataset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630" name="Google Shape;630;p62"/>
          <p:cNvCxnSpPr/>
          <p:nvPr/>
        </p:nvCxnSpPr>
        <p:spPr>
          <a:xfrm>
            <a:off x="3687925" y="2098625"/>
            <a:ext cx="2180700" cy="43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2"/>
          <p:cNvCxnSpPr/>
          <p:nvPr/>
        </p:nvCxnSpPr>
        <p:spPr>
          <a:xfrm flipH="1">
            <a:off x="735700" y="2088325"/>
            <a:ext cx="257160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2"/>
          <p:cNvSpPr txBox="1"/>
          <p:nvPr/>
        </p:nvSpPr>
        <p:spPr>
          <a:xfrm>
            <a:off x="4729425" y="1414800"/>
            <a:ext cx="11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Augment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33" name="Google Shape;633;p62"/>
          <p:cNvSpPr/>
          <p:nvPr/>
        </p:nvSpPr>
        <p:spPr>
          <a:xfrm>
            <a:off x="4535925" y="1725975"/>
            <a:ext cx="1820700" cy="27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" name="Google Shape;639;p63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3rd Research Question - Augmentation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40" name="Google Shape;640;p63"/>
          <p:cNvSpPr txBox="1"/>
          <p:nvPr/>
        </p:nvSpPr>
        <p:spPr>
          <a:xfrm>
            <a:off x="421350" y="3966650"/>
            <a:ext cx="8301300" cy="442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We use multiple LLMS and multiple LLMs with human agreemetn as the annotation approaches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1" name="Google Shape;6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46375"/>
            <a:ext cx="5131075" cy="78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2" name="Google Shape;6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713" y="1561750"/>
            <a:ext cx="652500" cy="6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3"/>
          <p:cNvSpPr txBox="1"/>
          <p:nvPr/>
        </p:nvSpPr>
        <p:spPr>
          <a:xfrm>
            <a:off x="2715124" y="1140425"/>
            <a:ext cx="15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Unlabeled Dataset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644" name="Google Shape;64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138" y="1602900"/>
            <a:ext cx="652500" cy="6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3"/>
          <p:cNvSpPr txBox="1"/>
          <p:nvPr/>
        </p:nvSpPr>
        <p:spPr>
          <a:xfrm>
            <a:off x="6356735" y="1181575"/>
            <a:ext cx="14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Labeled Dataset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646" name="Google Shape;646;p63"/>
          <p:cNvCxnSpPr/>
          <p:nvPr/>
        </p:nvCxnSpPr>
        <p:spPr>
          <a:xfrm>
            <a:off x="3687925" y="2098625"/>
            <a:ext cx="2180700" cy="43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63"/>
          <p:cNvCxnSpPr/>
          <p:nvPr/>
        </p:nvCxnSpPr>
        <p:spPr>
          <a:xfrm flipH="1">
            <a:off x="735700" y="2088325"/>
            <a:ext cx="2571600" cy="44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63"/>
          <p:cNvSpPr txBox="1"/>
          <p:nvPr/>
        </p:nvSpPr>
        <p:spPr>
          <a:xfrm>
            <a:off x="4729425" y="1414800"/>
            <a:ext cx="11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Augment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49" name="Google Shape;649;p63"/>
          <p:cNvSpPr/>
          <p:nvPr/>
        </p:nvSpPr>
        <p:spPr>
          <a:xfrm>
            <a:off x="4535925" y="1725975"/>
            <a:ext cx="1820700" cy="27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5" name="Google Shape;655;p64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3rd Research Question - Augmentation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56" name="Google Shape;656;p64"/>
          <p:cNvPicPr preferRelativeResize="0"/>
          <p:nvPr/>
        </p:nvPicPr>
        <p:blipFill rotWithShape="1">
          <a:blip r:embed="rId3">
            <a:alphaModFix/>
          </a:blip>
          <a:srcRect b="0" l="0" r="26578" t="0"/>
          <a:stretch/>
        </p:blipFill>
        <p:spPr>
          <a:xfrm>
            <a:off x="1909559" y="1635750"/>
            <a:ext cx="5324873" cy="16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4"/>
          <p:cNvSpPr txBox="1"/>
          <p:nvPr/>
        </p:nvSpPr>
        <p:spPr>
          <a:xfrm>
            <a:off x="2403300" y="1015100"/>
            <a:ext cx="4337400" cy="5241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IEMOCAP without augmentation: 71.78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MSP-Improv without augmentation: 63.19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58" name="Google Shape;658;p64"/>
          <p:cNvSpPr txBox="1"/>
          <p:nvPr/>
        </p:nvSpPr>
        <p:spPr>
          <a:xfrm>
            <a:off x="805800" y="3667625"/>
            <a:ext cx="7532400" cy="59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Multiple LLMs cannot provide annotations on unlabeled speech samples to augment </a:t>
            </a:r>
            <a:r>
              <a:rPr b="1" lang="en">
                <a:solidFill>
                  <a:schemeClr val="dk1"/>
                </a:solidFill>
              </a:rPr>
              <a:t>existing curated SER datasets</a:t>
            </a:r>
            <a:r>
              <a:rPr b="1" lang="en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65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3rd Research Question - Augmentation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65" name="Google Shape;665;p65"/>
          <p:cNvSpPr txBox="1"/>
          <p:nvPr/>
        </p:nvSpPr>
        <p:spPr>
          <a:xfrm>
            <a:off x="2403300" y="1015100"/>
            <a:ext cx="4337400" cy="5241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IEMOCAP without augmentation: 71.78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MSP-Improv without augmentation: 63.19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666" name="Google Shape;666;p65"/>
          <p:cNvGrpSpPr/>
          <p:nvPr/>
        </p:nvGrpSpPr>
        <p:grpSpPr>
          <a:xfrm>
            <a:off x="805800" y="2134500"/>
            <a:ext cx="7532400" cy="2132525"/>
            <a:chOff x="805800" y="2134500"/>
            <a:chExt cx="7532400" cy="2132525"/>
          </a:xfrm>
        </p:grpSpPr>
        <p:sp>
          <p:nvSpPr>
            <p:cNvPr id="667" name="Google Shape;667;p65"/>
            <p:cNvSpPr txBox="1"/>
            <p:nvPr/>
          </p:nvSpPr>
          <p:spPr>
            <a:xfrm>
              <a:off x="805800" y="3667625"/>
              <a:ext cx="7532400" cy="5994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Multiple LLMs with human feedback</a:t>
              </a:r>
              <a:r>
                <a:rPr b="1" lang="en">
                  <a:solidFill>
                    <a:schemeClr val="dk1"/>
                  </a:solidFill>
                </a:rPr>
                <a:t> can be used to provide augmented samples to existing curated SER datasets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65"/>
            <p:cNvSpPr/>
            <p:nvPr/>
          </p:nvSpPr>
          <p:spPr>
            <a:xfrm>
              <a:off x="6740700" y="2134500"/>
              <a:ext cx="949200" cy="9822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669" name="Google Shape;669;p6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45838" y="1635761"/>
            <a:ext cx="7252323" cy="166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66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Key Takeaways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76" name="Google Shape;676;p66"/>
          <p:cNvSpPr txBox="1"/>
          <p:nvPr/>
        </p:nvSpPr>
        <p:spPr>
          <a:xfrm>
            <a:off x="2578200" y="1457000"/>
            <a:ext cx="3987600" cy="400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Foundation Model Assisted SER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77" name="Google Shape;677;p66"/>
          <p:cNvSpPr txBox="1"/>
          <p:nvPr/>
        </p:nvSpPr>
        <p:spPr>
          <a:xfrm>
            <a:off x="6137375" y="2931975"/>
            <a:ext cx="2544600" cy="78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Annotate unlabeled samples to augment existing </a:t>
            </a:r>
            <a:r>
              <a:rPr b="1" lang="en" sz="1300">
                <a:solidFill>
                  <a:schemeClr val="dk1"/>
                </a:solidFill>
              </a:rPr>
              <a:t>curated</a:t>
            </a:r>
            <a:r>
              <a:rPr b="1" lang="en" sz="1300">
                <a:solidFill>
                  <a:schemeClr val="dk1"/>
                </a:solidFill>
              </a:rPr>
              <a:t> SER datasets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678" name="Google Shape;678;p66"/>
          <p:cNvCxnSpPr>
            <a:stCxn id="676" idx="2"/>
            <a:endCxn id="677" idx="0"/>
          </p:cNvCxnSpPr>
          <p:nvPr/>
        </p:nvCxnSpPr>
        <p:spPr>
          <a:xfrm>
            <a:off x="4572000" y="1857200"/>
            <a:ext cx="2837700" cy="1074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66"/>
          <p:cNvSpPr txBox="1"/>
          <p:nvPr/>
        </p:nvSpPr>
        <p:spPr>
          <a:xfrm>
            <a:off x="584425" y="2912850"/>
            <a:ext cx="2544600" cy="77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Provide transcription for Training SER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80" name="Google Shape;680;p66"/>
          <p:cNvCxnSpPr>
            <a:stCxn id="676" idx="2"/>
            <a:endCxn id="679" idx="0"/>
          </p:cNvCxnSpPr>
          <p:nvPr/>
        </p:nvCxnSpPr>
        <p:spPr>
          <a:xfrm flipH="1">
            <a:off x="1856700" y="1857200"/>
            <a:ext cx="2715300" cy="105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p66"/>
          <p:cNvSpPr txBox="1"/>
          <p:nvPr/>
        </p:nvSpPr>
        <p:spPr>
          <a:xfrm>
            <a:off x="3299700" y="2941275"/>
            <a:ext cx="2544600" cy="77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Provide emotion annotations from transcriptions for training SER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682" name="Google Shape;682;p66"/>
          <p:cNvCxnSpPr>
            <a:stCxn id="676" idx="2"/>
            <a:endCxn id="681" idx="0"/>
          </p:cNvCxnSpPr>
          <p:nvPr/>
        </p:nvCxnSpPr>
        <p:spPr>
          <a:xfrm>
            <a:off x="4572000" y="1857200"/>
            <a:ext cx="0" cy="108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67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Key Takeaways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89" name="Google Shape;689;p67"/>
          <p:cNvSpPr txBox="1"/>
          <p:nvPr/>
        </p:nvSpPr>
        <p:spPr>
          <a:xfrm>
            <a:off x="2578200" y="1457000"/>
            <a:ext cx="3987600" cy="400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Foundation Model Assisted SER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690" name="Google Shape;690;p67"/>
          <p:cNvGrpSpPr/>
          <p:nvPr/>
        </p:nvGrpSpPr>
        <p:grpSpPr>
          <a:xfrm>
            <a:off x="4572000" y="1857200"/>
            <a:ext cx="4109975" cy="1859875"/>
            <a:chOff x="4572000" y="1745675"/>
            <a:chExt cx="4109975" cy="1859875"/>
          </a:xfrm>
        </p:grpSpPr>
        <p:sp>
          <p:nvSpPr>
            <p:cNvPr id="691" name="Google Shape;691;p67"/>
            <p:cNvSpPr txBox="1"/>
            <p:nvPr/>
          </p:nvSpPr>
          <p:spPr>
            <a:xfrm>
              <a:off x="6137375" y="2820450"/>
              <a:ext cx="2544600" cy="7851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dk1"/>
                  </a:solidFill>
                </a:rPr>
                <a:t>Annotate unlabeled samples to augment existing curated SER datasets</a:t>
              </a:r>
              <a:endParaRPr b="1" sz="1300">
                <a:solidFill>
                  <a:schemeClr val="dk1"/>
                </a:solidFill>
              </a:endParaRPr>
            </a:p>
          </p:txBody>
        </p:sp>
        <p:cxnSp>
          <p:nvCxnSpPr>
            <p:cNvPr id="692" name="Google Shape;692;p67"/>
            <p:cNvCxnSpPr>
              <a:stCxn id="689" idx="2"/>
              <a:endCxn id="691" idx="0"/>
            </p:cNvCxnSpPr>
            <p:nvPr/>
          </p:nvCxnSpPr>
          <p:spPr>
            <a:xfrm>
              <a:off x="4572000" y="1745675"/>
              <a:ext cx="2837700" cy="107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93" name="Google Shape;693;p67"/>
          <p:cNvSpPr txBox="1"/>
          <p:nvPr/>
        </p:nvSpPr>
        <p:spPr>
          <a:xfrm>
            <a:off x="584425" y="2912850"/>
            <a:ext cx="2544600" cy="7758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Provide transcription for Training SER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94" name="Google Shape;694;p67"/>
          <p:cNvCxnSpPr>
            <a:stCxn id="689" idx="2"/>
            <a:endCxn id="693" idx="0"/>
          </p:cNvCxnSpPr>
          <p:nvPr/>
        </p:nvCxnSpPr>
        <p:spPr>
          <a:xfrm flipH="1">
            <a:off x="1856700" y="1857200"/>
            <a:ext cx="2715300" cy="105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67"/>
          <p:cNvSpPr txBox="1"/>
          <p:nvPr/>
        </p:nvSpPr>
        <p:spPr>
          <a:xfrm>
            <a:off x="3299700" y="2941275"/>
            <a:ext cx="2544600" cy="7758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Provide emotion annotations from transcriptions for training SER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696" name="Google Shape;696;p67"/>
          <p:cNvCxnSpPr>
            <a:stCxn id="689" idx="2"/>
            <a:endCxn id="695" idx="0"/>
          </p:cNvCxnSpPr>
          <p:nvPr/>
        </p:nvCxnSpPr>
        <p:spPr>
          <a:xfrm>
            <a:off x="4572000" y="1857200"/>
            <a:ext cx="0" cy="108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7" name="Google Shape;697;p67"/>
          <p:cNvSpPr/>
          <p:nvPr/>
        </p:nvSpPr>
        <p:spPr>
          <a:xfrm rot="-2700000">
            <a:off x="4297724" y="2123013"/>
            <a:ext cx="548573" cy="548573"/>
          </a:xfrm>
          <a:prstGeom prst="mathPlus">
            <a:avLst>
              <a:gd fmla="val 12351" name="adj1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8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latin typeface="Helvetica Neue"/>
                <a:ea typeface="Helvetica Neue"/>
                <a:cs typeface="Helvetica Neue"/>
                <a:sym typeface="Helvetica Neue"/>
              </a:rPr>
              <a:t>Thanks!</a:t>
            </a:r>
            <a:endParaRPr b="1" sz="4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3" name="Google Shape;703;p68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Questions?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4" name="Google Shape;704;p68"/>
          <p:cNvSpPr txBox="1"/>
          <p:nvPr>
            <p:ph idx="12" type="sldNum"/>
          </p:nvPr>
        </p:nvSpPr>
        <p:spPr>
          <a:xfrm>
            <a:off x="8485550" y="4803203"/>
            <a:ext cx="548700" cy="26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dk1"/>
                </a:solidFill>
              </a:rPr>
              <a:t>‹#›</a:t>
            </a:fld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9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Speech Emotion Recognition (SER)</a:t>
            </a:r>
            <a:endParaRPr b="1" sz="2000"/>
          </a:p>
        </p:txBody>
      </p:sp>
      <p:sp>
        <p:nvSpPr>
          <p:cNvPr id="710" name="Google Shape;710;p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dk1"/>
                </a:solidFill>
              </a:rPr>
              <a:t>‹#›</a:t>
            </a:fld>
            <a:endParaRPr b="1">
              <a:solidFill>
                <a:schemeClr val="dk1"/>
              </a:solidFill>
            </a:endParaRPr>
          </a:p>
        </p:txBody>
      </p:sp>
      <p:pic>
        <p:nvPicPr>
          <p:cNvPr id="711" name="Google Shape;7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598" y="1411275"/>
            <a:ext cx="667757" cy="66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321" y="2813961"/>
            <a:ext cx="667771" cy="66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418" y="1938593"/>
            <a:ext cx="667757" cy="66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8499" y="2112619"/>
            <a:ext cx="667766" cy="6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8188" y="2327875"/>
            <a:ext cx="71267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9"/>
          <p:cNvSpPr txBox="1"/>
          <p:nvPr/>
        </p:nvSpPr>
        <p:spPr>
          <a:xfrm>
            <a:off x="1516825" y="1840569"/>
            <a:ext cx="93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Speech</a:t>
            </a:r>
            <a:endParaRPr b="1" sz="1300"/>
          </a:p>
        </p:txBody>
      </p:sp>
      <p:sp>
        <p:nvSpPr>
          <p:cNvPr id="717" name="Google Shape;717;p69"/>
          <p:cNvSpPr txBox="1"/>
          <p:nvPr/>
        </p:nvSpPr>
        <p:spPr>
          <a:xfrm>
            <a:off x="6407513" y="3621419"/>
            <a:ext cx="93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…</a:t>
            </a:r>
            <a:endParaRPr b="1" sz="1300"/>
          </a:p>
        </p:txBody>
      </p:sp>
      <p:sp>
        <p:nvSpPr>
          <p:cNvPr id="718" name="Google Shape;718;p69"/>
          <p:cNvSpPr/>
          <p:nvPr/>
        </p:nvSpPr>
        <p:spPr>
          <a:xfrm>
            <a:off x="3478224" y="2064763"/>
            <a:ext cx="1695300" cy="7635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Computational Approaches</a:t>
            </a:r>
            <a:endParaRPr b="1" sz="1500"/>
          </a:p>
        </p:txBody>
      </p:sp>
      <p:cxnSp>
        <p:nvCxnSpPr>
          <p:cNvPr id="719" name="Google Shape;719;p69"/>
          <p:cNvCxnSpPr>
            <a:endCxn id="718" idx="1"/>
          </p:cNvCxnSpPr>
          <p:nvPr/>
        </p:nvCxnSpPr>
        <p:spPr>
          <a:xfrm>
            <a:off x="2511024" y="2446513"/>
            <a:ext cx="96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69"/>
          <p:cNvCxnSpPr>
            <a:stCxn id="718" idx="3"/>
          </p:cNvCxnSpPr>
          <p:nvPr/>
        </p:nvCxnSpPr>
        <p:spPr>
          <a:xfrm>
            <a:off x="5173524" y="2446513"/>
            <a:ext cx="74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4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Can we automate these annotations?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538" y="1421200"/>
            <a:ext cx="71267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3815125" y="1014438"/>
            <a:ext cx="11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Speech</a:t>
            </a:r>
            <a:endParaRPr b="1" sz="1700"/>
          </a:p>
        </p:txBody>
      </p:sp>
      <p:cxnSp>
        <p:nvCxnSpPr>
          <p:cNvPr id="236" name="Google Shape;236;p34"/>
          <p:cNvCxnSpPr/>
          <p:nvPr/>
        </p:nvCxnSpPr>
        <p:spPr>
          <a:xfrm flipH="1">
            <a:off x="3138725" y="1905075"/>
            <a:ext cx="946200" cy="78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975" y="2806250"/>
            <a:ext cx="652500" cy="6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2228675" y="3458750"/>
            <a:ext cx="160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Transcription</a:t>
            </a:r>
            <a:endParaRPr b="1" sz="1700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9386" y="2686886"/>
            <a:ext cx="543780" cy="54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387" y="3304122"/>
            <a:ext cx="543791" cy="54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7195" y="2927399"/>
            <a:ext cx="543780" cy="543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5350" y="3052036"/>
            <a:ext cx="543787" cy="54380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5478131" y="3729168"/>
            <a:ext cx="76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…</a:t>
            </a:r>
            <a:endParaRPr b="1" sz="1300"/>
          </a:p>
        </p:txBody>
      </p:sp>
      <p:cxnSp>
        <p:nvCxnSpPr>
          <p:cNvPr id="244" name="Google Shape;244;p34"/>
          <p:cNvCxnSpPr/>
          <p:nvPr/>
        </p:nvCxnSpPr>
        <p:spPr>
          <a:xfrm>
            <a:off x="4619850" y="1894775"/>
            <a:ext cx="936000" cy="79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4"/>
          <p:cNvSpPr txBox="1"/>
          <p:nvPr/>
        </p:nvSpPr>
        <p:spPr>
          <a:xfrm>
            <a:off x="4944625" y="4114075"/>
            <a:ext cx="19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Emotion Labels</a:t>
            </a:r>
            <a:endParaRPr b="1" sz="1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0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Speech Emotion Recognition Solutions</a:t>
            </a:r>
            <a:endParaRPr b="1" sz="2000"/>
          </a:p>
        </p:txBody>
      </p:sp>
      <p:sp>
        <p:nvSpPr>
          <p:cNvPr id="726" name="Google Shape;726;p7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dk1"/>
                </a:solidFill>
              </a:rPr>
              <a:t>‹#›</a:t>
            </a:fld>
            <a:endParaRPr b="1">
              <a:solidFill>
                <a:schemeClr val="dk1"/>
              </a:solidFill>
            </a:endParaRPr>
          </a:p>
        </p:txBody>
      </p:sp>
      <p:pic>
        <p:nvPicPr>
          <p:cNvPr id="727" name="Google Shape;72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88" y="2480275"/>
            <a:ext cx="71267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0"/>
          <p:cNvSpPr txBox="1"/>
          <p:nvPr/>
        </p:nvSpPr>
        <p:spPr>
          <a:xfrm>
            <a:off x="1021525" y="1992969"/>
            <a:ext cx="93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Speech</a:t>
            </a:r>
            <a:endParaRPr b="1" sz="1300"/>
          </a:p>
        </p:txBody>
      </p:sp>
      <p:grpSp>
        <p:nvGrpSpPr>
          <p:cNvPr id="729" name="Google Shape;729;p70"/>
          <p:cNvGrpSpPr/>
          <p:nvPr/>
        </p:nvGrpSpPr>
        <p:grpSpPr>
          <a:xfrm>
            <a:off x="2084425" y="988311"/>
            <a:ext cx="5755000" cy="1582389"/>
            <a:chOff x="2084425" y="988311"/>
            <a:chExt cx="5755000" cy="1582389"/>
          </a:xfrm>
        </p:grpSpPr>
        <p:pic>
          <p:nvPicPr>
            <p:cNvPr id="730" name="Google Shape;73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97836" y="988311"/>
              <a:ext cx="543780" cy="5438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38837" y="1605547"/>
              <a:ext cx="543791" cy="543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95645" y="1228824"/>
              <a:ext cx="543780" cy="543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53800" y="1353461"/>
              <a:ext cx="543787" cy="543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70"/>
            <p:cNvSpPr txBox="1"/>
            <p:nvPr/>
          </p:nvSpPr>
          <p:spPr>
            <a:xfrm>
              <a:off x="6856581" y="2030593"/>
              <a:ext cx="761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…</a:t>
              </a:r>
              <a:endParaRPr b="1" sz="1300"/>
            </a:p>
          </p:txBody>
        </p:sp>
        <p:sp>
          <p:nvSpPr>
            <p:cNvPr id="735" name="Google Shape;735;p70"/>
            <p:cNvSpPr/>
            <p:nvPr/>
          </p:nvSpPr>
          <p:spPr>
            <a:xfrm>
              <a:off x="2982925" y="1320150"/>
              <a:ext cx="2698500" cy="763500"/>
            </a:xfrm>
            <a:prstGeom prst="roundRect">
              <a:avLst>
                <a:gd fmla="val 4118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Knowledge-based Features </a:t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(e.g. OpenSMILE-derived features)</a:t>
              </a:r>
              <a:endParaRPr b="1" sz="1200"/>
            </a:p>
          </p:txBody>
        </p:sp>
        <p:cxnSp>
          <p:nvCxnSpPr>
            <p:cNvPr id="736" name="Google Shape;736;p70"/>
            <p:cNvCxnSpPr>
              <a:endCxn id="735" idx="1"/>
            </p:cNvCxnSpPr>
            <p:nvPr/>
          </p:nvCxnSpPr>
          <p:spPr>
            <a:xfrm flipH="1" rot="10800000">
              <a:off x="2084425" y="1701900"/>
              <a:ext cx="898500" cy="868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7" name="Google Shape;737;p70"/>
            <p:cNvCxnSpPr>
              <a:stCxn id="735" idx="3"/>
            </p:cNvCxnSpPr>
            <p:nvPr/>
          </p:nvCxnSpPr>
          <p:spPr>
            <a:xfrm>
              <a:off x="5681425" y="1701900"/>
              <a:ext cx="747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38" name="Google Shape;738;p70"/>
          <p:cNvGrpSpPr/>
          <p:nvPr/>
        </p:nvGrpSpPr>
        <p:grpSpPr>
          <a:xfrm>
            <a:off x="2098298" y="2566775"/>
            <a:ext cx="5731940" cy="1533893"/>
            <a:chOff x="2098298" y="2566775"/>
            <a:chExt cx="5731940" cy="1533893"/>
          </a:xfrm>
        </p:grpSpPr>
        <p:sp>
          <p:nvSpPr>
            <p:cNvPr id="739" name="Google Shape;739;p70"/>
            <p:cNvSpPr/>
            <p:nvPr/>
          </p:nvSpPr>
          <p:spPr>
            <a:xfrm>
              <a:off x="2996798" y="3010325"/>
              <a:ext cx="2698500" cy="763500"/>
            </a:xfrm>
            <a:prstGeom prst="roundRect">
              <a:avLst>
                <a:gd fmla="val 4118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Pre-trained Models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(e.g. Wav2vec 2.0)</a:t>
              </a:r>
              <a:endParaRPr b="1">
                <a:solidFill>
                  <a:schemeClr val="dk1"/>
                </a:solidFill>
              </a:endParaRPr>
            </a:p>
          </p:txBody>
        </p:sp>
        <p:cxnSp>
          <p:nvCxnSpPr>
            <p:cNvPr id="740" name="Google Shape;740;p70"/>
            <p:cNvCxnSpPr>
              <a:endCxn id="739" idx="1"/>
            </p:cNvCxnSpPr>
            <p:nvPr/>
          </p:nvCxnSpPr>
          <p:spPr>
            <a:xfrm>
              <a:off x="2098298" y="2566775"/>
              <a:ext cx="898500" cy="825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1" name="Google Shape;741;p70"/>
            <p:cNvCxnSpPr/>
            <p:nvPr/>
          </p:nvCxnSpPr>
          <p:spPr>
            <a:xfrm>
              <a:off x="5681425" y="3392075"/>
              <a:ext cx="747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742" name="Google Shape;742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8648" y="2673486"/>
              <a:ext cx="543780" cy="5438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9650" y="3290722"/>
              <a:ext cx="543791" cy="543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86458" y="2913999"/>
              <a:ext cx="543780" cy="543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44612" y="3038636"/>
              <a:ext cx="543787" cy="543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6" name="Google Shape;746;p70"/>
            <p:cNvSpPr txBox="1"/>
            <p:nvPr/>
          </p:nvSpPr>
          <p:spPr>
            <a:xfrm>
              <a:off x="6847393" y="3715768"/>
              <a:ext cx="761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…</a:t>
              </a:r>
              <a:endParaRPr b="1" sz="13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1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Speech Emotion Recognition </a:t>
            </a:r>
            <a:r>
              <a:rPr lang="en" sz="2000">
                <a:solidFill>
                  <a:schemeClr val="dk1"/>
                </a:solidFill>
              </a:rPr>
              <a:t>Solutions</a:t>
            </a:r>
            <a:endParaRPr b="1" sz="2000"/>
          </a:p>
        </p:txBody>
      </p:sp>
      <p:sp>
        <p:nvSpPr>
          <p:cNvPr id="752" name="Google Shape;752;p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dk1"/>
                </a:solidFill>
              </a:rPr>
              <a:t>‹#›</a:t>
            </a:fld>
            <a:endParaRPr b="1">
              <a:solidFill>
                <a:schemeClr val="dk1"/>
              </a:solidFill>
            </a:endParaRPr>
          </a:p>
        </p:txBody>
      </p:sp>
      <p:pic>
        <p:nvPicPr>
          <p:cNvPr id="753" name="Google Shape;7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836" y="988311"/>
            <a:ext cx="543780" cy="54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837" y="1605547"/>
            <a:ext cx="543791" cy="54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5645" y="1228824"/>
            <a:ext cx="543780" cy="543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3800" y="1353461"/>
            <a:ext cx="543787" cy="54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2888" y="2480275"/>
            <a:ext cx="71267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1"/>
          <p:cNvSpPr txBox="1"/>
          <p:nvPr/>
        </p:nvSpPr>
        <p:spPr>
          <a:xfrm>
            <a:off x="1021525" y="1992969"/>
            <a:ext cx="93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Speech</a:t>
            </a:r>
            <a:endParaRPr b="1" sz="1300"/>
          </a:p>
        </p:txBody>
      </p:sp>
      <p:sp>
        <p:nvSpPr>
          <p:cNvPr id="759" name="Google Shape;759;p71"/>
          <p:cNvSpPr txBox="1"/>
          <p:nvPr/>
        </p:nvSpPr>
        <p:spPr>
          <a:xfrm>
            <a:off x="6856581" y="2030593"/>
            <a:ext cx="76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…</a:t>
            </a:r>
            <a:endParaRPr b="1" sz="1300"/>
          </a:p>
        </p:txBody>
      </p:sp>
      <p:sp>
        <p:nvSpPr>
          <p:cNvPr id="760" name="Google Shape;760;p71"/>
          <p:cNvSpPr/>
          <p:nvPr/>
        </p:nvSpPr>
        <p:spPr>
          <a:xfrm>
            <a:off x="2982925" y="1320150"/>
            <a:ext cx="2698500" cy="7635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Knowledge-based Features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(e.g. OpenSMILE-derived features)</a:t>
            </a:r>
            <a:endParaRPr b="1" sz="1200"/>
          </a:p>
        </p:txBody>
      </p:sp>
      <p:cxnSp>
        <p:nvCxnSpPr>
          <p:cNvPr id="761" name="Google Shape;761;p71"/>
          <p:cNvCxnSpPr>
            <a:endCxn id="760" idx="1"/>
          </p:cNvCxnSpPr>
          <p:nvPr/>
        </p:nvCxnSpPr>
        <p:spPr>
          <a:xfrm flipH="1" rot="10800000">
            <a:off x="2084425" y="1701900"/>
            <a:ext cx="898500" cy="868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2" name="Google Shape;762;p71"/>
          <p:cNvCxnSpPr>
            <a:stCxn id="760" idx="3"/>
          </p:cNvCxnSpPr>
          <p:nvPr/>
        </p:nvCxnSpPr>
        <p:spPr>
          <a:xfrm>
            <a:off x="5681425" y="1701900"/>
            <a:ext cx="74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71"/>
          <p:cNvSpPr/>
          <p:nvPr/>
        </p:nvSpPr>
        <p:spPr>
          <a:xfrm>
            <a:off x="2996798" y="3010325"/>
            <a:ext cx="2698500" cy="763500"/>
          </a:xfrm>
          <a:prstGeom prst="roundRect">
            <a:avLst>
              <a:gd fmla="val 4118" name="adj"/>
            </a:avLst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Pre-trained Models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(e.g. Wav2vec 2.0)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764" name="Google Shape;764;p71"/>
          <p:cNvCxnSpPr>
            <a:endCxn id="763" idx="1"/>
          </p:cNvCxnSpPr>
          <p:nvPr/>
        </p:nvCxnSpPr>
        <p:spPr>
          <a:xfrm>
            <a:off x="2098298" y="2566775"/>
            <a:ext cx="898500" cy="82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5" name="Google Shape;765;p71"/>
          <p:cNvCxnSpPr/>
          <p:nvPr/>
        </p:nvCxnSpPr>
        <p:spPr>
          <a:xfrm>
            <a:off x="5681425" y="3392075"/>
            <a:ext cx="74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6" name="Google Shape;76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648" y="2673486"/>
            <a:ext cx="543780" cy="54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650" y="3290722"/>
            <a:ext cx="543791" cy="54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458" y="2913999"/>
            <a:ext cx="543780" cy="543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4612" y="3038636"/>
            <a:ext cx="543787" cy="543803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71"/>
          <p:cNvSpPr txBox="1"/>
          <p:nvPr/>
        </p:nvSpPr>
        <p:spPr>
          <a:xfrm>
            <a:off x="6847393" y="3715768"/>
            <a:ext cx="76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…</a:t>
            </a:r>
            <a:endParaRPr b="1"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5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Promising Direction: </a:t>
            </a:r>
            <a:r>
              <a:rPr lang="en" sz="2200">
                <a:solidFill>
                  <a:schemeClr val="dk1"/>
                </a:solidFill>
              </a:rPr>
              <a:t>Foundation Models</a:t>
            </a:r>
            <a:endParaRPr sz="2200">
              <a:solidFill>
                <a:schemeClr val="dk1"/>
              </a:solidFill>
            </a:endParaRPr>
          </a:p>
        </p:txBody>
      </p:sp>
      <p:grpSp>
        <p:nvGrpSpPr>
          <p:cNvPr id="252" name="Google Shape;252;p35"/>
          <p:cNvGrpSpPr/>
          <p:nvPr/>
        </p:nvGrpSpPr>
        <p:grpSpPr>
          <a:xfrm>
            <a:off x="554863" y="1109587"/>
            <a:ext cx="7799400" cy="3812613"/>
            <a:chOff x="554863" y="1261987"/>
            <a:chExt cx="7799400" cy="3812613"/>
          </a:xfrm>
        </p:grpSpPr>
        <p:pic>
          <p:nvPicPr>
            <p:cNvPr id="253" name="Google Shape;25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887" y="1261987"/>
              <a:ext cx="4123825" cy="3278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35"/>
            <p:cNvSpPr txBox="1"/>
            <p:nvPr/>
          </p:nvSpPr>
          <p:spPr>
            <a:xfrm>
              <a:off x="554863" y="4766800"/>
              <a:ext cx="7799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22222"/>
                  </a:solidFill>
                </a:rPr>
                <a:t>Bommasani, Rishi, et al. "On the opportunities and risks of foundation models." </a:t>
              </a:r>
              <a:r>
                <a:rPr i="1" lang="en" sz="800">
                  <a:solidFill>
                    <a:srgbClr val="222222"/>
                  </a:solidFill>
                </a:rPr>
                <a:t>arXiv preprint arXiv:2108.07258</a:t>
              </a:r>
              <a:r>
                <a:rPr lang="en" sz="800">
                  <a:solidFill>
                    <a:srgbClr val="222222"/>
                  </a:solidFill>
                </a:rPr>
                <a:t> (2021).</a:t>
              </a:r>
              <a:endParaRPr sz="800"/>
            </a:p>
          </p:txBody>
        </p:sp>
      </p:grpSp>
      <p:pic>
        <p:nvPicPr>
          <p:cNvPr id="255" name="Google Shape;2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526" y="1202125"/>
            <a:ext cx="4211700" cy="283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6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Era of (</a:t>
            </a:r>
            <a:r>
              <a:rPr lang="en" sz="2200">
                <a:solidFill>
                  <a:schemeClr val="dk1"/>
                </a:solidFill>
              </a:rPr>
              <a:t>Speech</a:t>
            </a:r>
            <a:r>
              <a:rPr lang="en" sz="2200">
                <a:solidFill>
                  <a:schemeClr val="dk1"/>
                </a:solidFill>
              </a:rPr>
              <a:t>) Foundation Models</a:t>
            </a:r>
            <a:endParaRPr sz="2200">
              <a:solidFill>
                <a:schemeClr val="dk1"/>
              </a:solidFill>
            </a:endParaRPr>
          </a:p>
        </p:txBody>
      </p:sp>
      <p:grpSp>
        <p:nvGrpSpPr>
          <p:cNvPr id="262" name="Google Shape;262;p36"/>
          <p:cNvGrpSpPr/>
          <p:nvPr/>
        </p:nvGrpSpPr>
        <p:grpSpPr>
          <a:xfrm>
            <a:off x="448150" y="925300"/>
            <a:ext cx="8463900" cy="1569900"/>
            <a:chOff x="448150" y="925300"/>
            <a:chExt cx="8463900" cy="1569900"/>
          </a:xfrm>
        </p:grpSpPr>
        <p:pic>
          <p:nvPicPr>
            <p:cNvPr id="263" name="Google Shape;263;p36"/>
            <p:cNvPicPr preferRelativeResize="0"/>
            <p:nvPr/>
          </p:nvPicPr>
          <p:blipFill rotWithShape="1">
            <a:blip r:embed="rId3">
              <a:alphaModFix/>
            </a:blip>
            <a:srcRect b="0" l="0" r="0" t="15383"/>
            <a:stretch/>
          </p:blipFill>
          <p:spPr>
            <a:xfrm>
              <a:off x="529213" y="925300"/>
              <a:ext cx="6409200" cy="110582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64" name="Google Shape;264;p36"/>
            <p:cNvSpPr txBox="1"/>
            <p:nvPr/>
          </p:nvSpPr>
          <p:spPr>
            <a:xfrm>
              <a:off x="448150" y="2156500"/>
              <a:ext cx="8463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Radford, Alec, et al. "Robust speech recognition via large-scale weak supervision." </a:t>
              </a:r>
              <a:r>
                <a:rPr i="1"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International Conference on Machine Learning</a:t>
              </a:r>
              <a:r>
                <a:rPr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. PMLR, 2023.</a:t>
              </a:r>
              <a:endParaRPr/>
            </a:p>
          </p:txBody>
        </p:sp>
        <p:sp>
          <p:nvSpPr>
            <p:cNvPr id="265" name="Google Shape;265;p36"/>
            <p:cNvSpPr txBox="1"/>
            <p:nvPr/>
          </p:nvSpPr>
          <p:spPr>
            <a:xfrm>
              <a:off x="7009500" y="1255013"/>
              <a:ext cx="1607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Whisper</a:t>
              </a:r>
              <a:endParaRPr b="1" sz="1700"/>
            </a:p>
          </p:txBody>
        </p:sp>
      </p:grpSp>
      <p:grpSp>
        <p:nvGrpSpPr>
          <p:cNvPr id="266" name="Google Shape;266;p36"/>
          <p:cNvGrpSpPr/>
          <p:nvPr/>
        </p:nvGrpSpPr>
        <p:grpSpPr>
          <a:xfrm>
            <a:off x="1296300" y="2752800"/>
            <a:ext cx="6551400" cy="2266900"/>
            <a:chOff x="1296300" y="2752800"/>
            <a:chExt cx="6551400" cy="2266900"/>
          </a:xfrm>
        </p:grpSpPr>
        <p:pic>
          <p:nvPicPr>
            <p:cNvPr id="267" name="Google Shape;267;p36"/>
            <p:cNvPicPr preferRelativeResize="0"/>
            <p:nvPr/>
          </p:nvPicPr>
          <p:blipFill rotWithShape="1">
            <a:blip r:embed="rId4">
              <a:alphaModFix/>
            </a:blip>
            <a:srcRect b="0" l="0" r="0" t="10554"/>
            <a:stretch/>
          </p:blipFill>
          <p:spPr>
            <a:xfrm>
              <a:off x="2175063" y="2752800"/>
              <a:ext cx="3598276" cy="1856174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68" name="Google Shape;268;p36"/>
            <p:cNvSpPr txBox="1"/>
            <p:nvPr/>
          </p:nvSpPr>
          <p:spPr>
            <a:xfrm>
              <a:off x="1296300" y="4681000"/>
              <a:ext cx="655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Pratap, Vineel, et al. "Scaling speech technology to 1,000+ languages." </a:t>
              </a:r>
              <a:r>
                <a:rPr i="1"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arXiv preprint arXiv:2305.13516</a:t>
              </a:r>
              <a:r>
                <a:rPr lang="en" sz="1000">
                  <a:solidFill>
                    <a:srgbClr val="222222"/>
                  </a:solidFill>
                  <a:highlight>
                    <a:srgbClr val="FFFFFF"/>
                  </a:highlight>
                </a:rPr>
                <a:t> (2023).</a:t>
              </a:r>
              <a:endParaRPr/>
            </a:p>
          </p:txBody>
        </p:sp>
        <p:sp>
          <p:nvSpPr>
            <p:cNvPr id="269" name="Google Shape;269;p36"/>
            <p:cNvSpPr txBox="1"/>
            <p:nvPr/>
          </p:nvSpPr>
          <p:spPr>
            <a:xfrm>
              <a:off x="5567400" y="3364888"/>
              <a:ext cx="1607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MMS</a:t>
              </a:r>
              <a:endParaRPr b="1" sz="17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7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1st Research Question - Transcribing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513" y="1577750"/>
            <a:ext cx="71267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/>
        </p:nvSpPr>
        <p:spPr>
          <a:xfrm>
            <a:off x="948100" y="1131338"/>
            <a:ext cx="11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Speech</a:t>
            </a:r>
            <a:endParaRPr b="1" sz="1700"/>
          </a:p>
        </p:txBody>
      </p:sp>
      <p:cxnSp>
        <p:nvCxnSpPr>
          <p:cNvPr id="278" name="Google Shape;278;p37"/>
          <p:cNvCxnSpPr>
            <a:stCxn id="279" idx="3"/>
            <a:endCxn id="280" idx="1"/>
          </p:cNvCxnSpPr>
          <p:nvPr/>
        </p:nvCxnSpPr>
        <p:spPr>
          <a:xfrm>
            <a:off x="2170900" y="3077925"/>
            <a:ext cx="68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025" y="2751675"/>
            <a:ext cx="652500" cy="6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/>
        </p:nvSpPr>
        <p:spPr>
          <a:xfrm>
            <a:off x="2379725" y="3404175"/>
            <a:ext cx="160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Transcription</a:t>
            </a:r>
            <a:endParaRPr b="1" sz="1700"/>
          </a:p>
        </p:txBody>
      </p:sp>
      <p:sp>
        <p:nvSpPr>
          <p:cNvPr id="279" name="Google Shape;279;p37"/>
          <p:cNvSpPr/>
          <p:nvPr/>
        </p:nvSpPr>
        <p:spPr>
          <a:xfrm>
            <a:off x="854800" y="2594475"/>
            <a:ext cx="1316100" cy="966900"/>
          </a:xfrm>
          <a:prstGeom prst="roundRect">
            <a:avLst>
              <a:gd fmla="val 411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Speech Foundation Models</a:t>
            </a:r>
            <a:endParaRPr b="1" sz="1500">
              <a:solidFill>
                <a:schemeClr val="dk1"/>
              </a:solidFill>
            </a:endParaRPr>
          </a:p>
        </p:txBody>
      </p:sp>
      <p:cxnSp>
        <p:nvCxnSpPr>
          <p:cNvPr id="282" name="Google Shape;282;p37"/>
          <p:cNvCxnSpPr>
            <a:stCxn id="276" idx="2"/>
            <a:endCxn id="279" idx="0"/>
          </p:cNvCxnSpPr>
          <p:nvPr/>
        </p:nvCxnSpPr>
        <p:spPr>
          <a:xfrm>
            <a:off x="1512850" y="2078150"/>
            <a:ext cx="0" cy="51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3" name="Google Shape;283;p37"/>
          <p:cNvGrpSpPr/>
          <p:nvPr/>
        </p:nvGrpSpPr>
        <p:grpSpPr>
          <a:xfrm>
            <a:off x="653250" y="1204336"/>
            <a:ext cx="7956050" cy="3309839"/>
            <a:chOff x="653250" y="1204336"/>
            <a:chExt cx="7956050" cy="3309839"/>
          </a:xfrm>
        </p:grpSpPr>
        <p:sp>
          <p:nvSpPr>
            <p:cNvPr id="284" name="Google Shape;284;p37"/>
            <p:cNvSpPr/>
            <p:nvPr/>
          </p:nvSpPr>
          <p:spPr>
            <a:xfrm>
              <a:off x="4124150" y="1344500"/>
              <a:ext cx="1316100" cy="966900"/>
            </a:xfrm>
            <a:prstGeom prst="roundRect">
              <a:avLst>
                <a:gd fmla="val 4118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ML System</a:t>
              </a:r>
              <a:endParaRPr b="1" sz="1600">
                <a:solidFill>
                  <a:schemeClr val="dk1"/>
                </a:solidFill>
              </a:endParaRPr>
            </a:p>
          </p:txBody>
        </p:sp>
        <p:cxnSp>
          <p:nvCxnSpPr>
            <p:cNvPr id="285" name="Google Shape;285;p37"/>
            <p:cNvCxnSpPr>
              <a:stCxn id="276" idx="3"/>
              <a:endCxn id="284" idx="1"/>
            </p:cNvCxnSpPr>
            <p:nvPr/>
          </p:nvCxnSpPr>
          <p:spPr>
            <a:xfrm>
              <a:off x="1869187" y="1827950"/>
              <a:ext cx="2255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6" name="Google Shape;286;p37"/>
            <p:cNvCxnSpPr>
              <a:stCxn id="280" idx="0"/>
              <a:endCxn id="284" idx="1"/>
            </p:cNvCxnSpPr>
            <p:nvPr/>
          </p:nvCxnSpPr>
          <p:spPr>
            <a:xfrm rot="-5400000">
              <a:off x="3191825" y="1819425"/>
              <a:ext cx="923700" cy="940800"/>
            </a:xfrm>
            <a:prstGeom prst="bent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87" name="Google Shape;28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06461" y="1204336"/>
              <a:ext cx="543780" cy="5438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47462" y="1821572"/>
              <a:ext cx="543791" cy="543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4270" y="1444849"/>
              <a:ext cx="543780" cy="543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62425" y="1569486"/>
              <a:ext cx="543787" cy="543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7"/>
            <p:cNvSpPr txBox="1"/>
            <p:nvPr/>
          </p:nvSpPr>
          <p:spPr>
            <a:xfrm>
              <a:off x="7165206" y="2246618"/>
              <a:ext cx="761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…</a:t>
              </a:r>
              <a:endParaRPr b="1" sz="1300"/>
            </a:p>
          </p:txBody>
        </p:sp>
        <p:sp>
          <p:nvSpPr>
            <p:cNvPr id="292" name="Google Shape;292;p37"/>
            <p:cNvSpPr txBox="1"/>
            <p:nvPr/>
          </p:nvSpPr>
          <p:spPr>
            <a:xfrm>
              <a:off x="6631700" y="2631525"/>
              <a:ext cx="1977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Emotion Labels</a:t>
              </a:r>
              <a:endParaRPr b="1" sz="1700"/>
            </a:p>
          </p:txBody>
        </p:sp>
        <p:cxnSp>
          <p:nvCxnSpPr>
            <p:cNvPr id="293" name="Google Shape;293;p37"/>
            <p:cNvCxnSpPr>
              <a:stCxn id="284" idx="3"/>
              <a:endCxn id="290" idx="1"/>
            </p:cNvCxnSpPr>
            <p:nvPr/>
          </p:nvCxnSpPr>
          <p:spPr>
            <a:xfrm>
              <a:off x="5440250" y="1827950"/>
              <a:ext cx="1522200" cy="13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4" name="Google Shape;294;p37"/>
            <p:cNvSpPr txBox="1"/>
            <p:nvPr/>
          </p:nvSpPr>
          <p:spPr>
            <a:xfrm>
              <a:off x="653250" y="4120575"/>
              <a:ext cx="7837500" cy="393600"/>
            </a:xfrm>
            <a:prstGeom prst="rect">
              <a:avLst/>
            </a:prstGeom>
            <a:solidFill>
              <a:srgbClr val="FFF2C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</a:rPr>
                <a:t>Can transcription from speech foundation models benefit SER?</a:t>
              </a:r>
              <a:endParaRPr sz="15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8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Era of Language Foundation Models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175" y="1639388"/>
            <a:ext cx="1148274" cy="11482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/>
        </p:nvSpPr>
        <p:spPr>
          <a:xfrm>
            <a:off x="1033316" y="2982775"/>
            <a:ext cx="193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OpenAI - </a:t>
            </a:r>
            <a:r>
              <a:rPr b="1" lang="en" sz="1500"/>
              <a:t>ChatGPT</a:t>
            </a:r>
            <a:endParaRPr b="1" sz="1500">
              <a:solidFill>
                <a:srgbClr val="000000"/>
              </a:solidFill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875" y="1639390"/>
            <a:ext cx="1937976" cy="10891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/>
          <p:nvPr/>
        </p:nvSpPr>
        <p:spPr>
          <a:xfrm>
            <a:off x="3629549" y="2982775"/>
            <a:ext cx="188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Google - </a:t>
            </a:r>
            <a:r>
              <a:rPr b="1" lang="en" sz="1500"/>
              <a:t>Gemini</a:t>
            </a:r>
            <a:endParaRPr b="1" sz="1500">
              <a:solidFill>
                <a:srgbClr val="000000"/>
              </a:solidFill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201" y="1708950"/>
            <a:ext cx="1712486" cy="9632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/>
        </p:nvSpPr>
        <p:spPr>
          <a:xfrm>
            <a:off x="6548251" y="2990425"/>
            <a:ext cx="15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Meta - </a:t>
            </a:r>
            <a:r>
              <a:rPr b="1" lang="en"/>
              <a:t>LLaMa 2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9"/>
          <p:cNvSpPr txBox="1"/>
          <p:nvPr>
            <p:ph type="title"/>
          </p:nvPr>
        </p:nvSpPr>
        <p:spPr>
          <a:xfrm>
            <a:off x="1219200" y="0"/>
            <a:ext cx="64707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2nd</a:t>
            </a:r>
            <a:r>
              <a:rPr lang="en" sz="2200">
                <a:solidFill>
                  <a:schemeClr val="dk1"/>
                </a:solidFill>
              </a:rPr>
              <a:t> Research Question - Emotion Labeling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3" name="Google Shape;313;p39"/>
          <p:cNvSpPr txBox="1"/>
          <p:nvPr/>
        </p:nvSpPr>
        <p:spPr>
          <a:xfrm>
            <a:off x="653250" y="3647838"/>
            <a:ext cx="7837500" cy="3936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Can language foundation models provide emotion labels from transcriptions?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14" name="Google Shape;3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75" y="1764775"/>
            <a:ext cx="8109049" cy="12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